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2" r:id="rId1"/>
  </p:sldMasterIdLst>
  <p:notesMasterIdLst>
    <p:notesMasterId r:id="rId20"/>
  </p:notesMasterIdLst>
  <p:sldIdLst>
    <p:sldId id="282" r:id="rId2"/>
    <p:sldId id="256" r:id="rId3"/>
    <p:sldId id="267" r:id="rId4"/>
    <p:sldId id="268" r:id="rId5"/>
    <p:sldId id="270" r:id="rId6"/>
    <p:sldId id="276" r:id="rId7"/>
    <p:sldId id="269" r:id="rId8"/>
    <p:sldId id="279" r:id="rId9"/>
    <p:sldId id="280" r:id="rId10"/>
    <p:sldId id="281" r:id="rId11"/>
    <p:sldId id="273" r:id="rId12"/>
    <p:sldId id="292" r:id="rId13"/>
    <p:sldId id="299" r:id="rId14"/>
    <p:sldId id="295" r:id="rId15"/>
    <p:sldId id="296" r:id="rId16"/>
    <p:sldId id="293" r:id="rId17"/>
    <p:sldId id="274" r:id="rId18"/>
    <p:sldId id="275" r:id="rId19"/>
  </p:sldIdLst>
  <p:sldSz cx="12192000" cy="6858000"/>
  <p:notesSz cx="6858000" cy="9144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버전관리" id="{D4000975-2DD0-4B2F-B1D3-5C993A6D4D1C}">
          <p14:sldIdLst>
            <p14:sldId id="282"/>
          </p14:sldIdLst>
        </p14:section>
        <p14:section name="본문" id="{A8E5D29E-4EBB-4C9A-BE80-508893355EAD}">
          <p14:sldIdLst>
            <p14:sldId id="256"/>
            <p14:sldId id="267"/>
            <p14:sldId id="268"/>
            <p14:sldId id="270"/>
            <p14:sldId id="276"/>
            <p14:sldId id="269"/>
            <p14:sldId id="279"/>
            <p14:sldId id="280"/>
            <p14:sldId id="281"/>
            <p14:sldId id="273"/>
            <p14:sldId id="292"/>
            <p14:sldId id="299"/>
            <p14:sldId id="295"/>
            <p14:sldId id="296"/>
            <p14:sldId id="293"/>
            <p14:sldId id="274"/>
            <p14:sldId id="27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정 재호" initials="정재" lastIdx="1" clrIdx="0">
    <p:extLst>
      <p:ext uri="{19B8F6BF-5375-455C-9EA6-DF929625EA0E}">
        <p15:presenceInfo xmlns:p15="http://schemas.microsoft.com/office/powerpoint/2012/main" userId="ddd67af9c481364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E699"/>
    <a:srgbClr val="A9D18E"/>
    <a:srgbClr val="E2F0D9"/>
    <a:srgbClr val="FFF6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>
    <p:restoredLeft sz="7668" autoAdjust="0"/>
    <p:restoredTop sz="92890" autoAdjust="0"/>
  </p:normalViewPr>
  <p:slideViewPr>
    <p:cSldViewPr snapToGrid="0" showGuides="1">
      <p:cViewPr>
        <p:scale>
          <a:sx n="66" d="100"/>
          <a:sy n="66" d="100"/>
        </p:scale>
        <p:origin x="2970" y="1134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C538A972-07EF-4CCE-A167-573DA90D68A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59E4C67-A036-4DB4-866B-6859B7C8DD9D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B001E963-5943-4EAF-8E50-BF51129C0213}" type="datetimeFigureOut">
              <a:rPr lang="ko-KR" altLang="en-US"/>
              <a:pPr>
                <a:defRPr/>
              </a:pPr>
              <a:t>2019-12-18</a:t>
            </a:fld>
            <a:endParaRPr lang="ko-KR" altLang="en-US"/>
          </a:p>
        </p:txBody>
      </p:sp>
      <p:sp>
        <p:nvSpPr>
          <p:cNvPr id="4" name="슬라이드 이미지 개체 틀 3">
            <a:extLst>
              <a:ext uri="{FF2B5EF4-FFF2-40B4-BE49-F238E27FC236}">
                <a16:creationId xmlns:a16="http://schemas.microsoft.com/office/drawing/2014/main" id="{66479A67-131C-434E-B4D1-08C0532DCBC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noProof="0"/>
          </a:p>
        </p:txBody>
      </p:sp>
      <p:sp>
        <p:nvSpPr>
          <p:cNvPr id="5" name="슬라이드 노트 개체 틀 4">
            <a:extLst>
              <a:ext uri="{FF2B5EF4-FFF2-40B4-BE49-F238E27FC236}">
                <a16:creationId xmlns:a16="http://schemas.microsoft.com/office/drawing/2014/main" id="{AF0FF0D4-DAC8-4859-AEC8-4FB19146A6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noProof="0"/>
              <a:t>마스터 텍스트 스타일을 편집하려면 클릭</a:t>
            </a:r>
          </a:p>
          <a:p>
            <a:pPr lvl="1"/>
            <a:r>
              <a:rPr lang="ko-KR" altLang="en-US" noProof="0"/>
              <a:t>두 번째 수준</a:t>
            </a:r>
          </a:p>
          <a:p>
            <a:pPr lvl="2"/>
            <a:r>
              <a:rPr lang="ko-KR" altLang="en-US" noProof="0"/>
              <a:t>세 번째 수준</a:t>
            </a:r>
          </a:p>
          <a:p>
            <a:pPr lvl="3"/>
            <a:r>
              <a:rPr lang="ko-KR" altLang="en-US" noProof="0"/>
              <a:t>네 번째 수준</a:t>
            </a:r>
          </a:p>
          <a:p>
            <a:pPr lvl="4"/>
            <a:r>
              <a:rPr lang="ko-KR" altLang="en-US" noProof="0"/>
              <a:t>다섯 번째 수준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AE8DA39-7252-46CD-9AF0-CD5BC99CCE6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9A00637-E632-4A93-A81F-F533D5234F9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85956D9C-3F47-4DAE-A09B-35B7D7D1A9DF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868695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04038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캐릭터는 플레이어의 분신</a:t>
            </a:r>
            <a:r>
              <a:rPr lang="en-US" altLang="ko-KR" dirty="0"/>
              <a:t>(</a:t>
            </a:r>
            <a:r>
              <a:rPr lang="ko-KR" altLang="en-US" dirty="0"/>
              <a:t>아바타로</a:t>
            </a:r>
            <a:r>
              <a:rPr lang="en-US" altLang="ko-KR" dirty="0"/>
              <a:t>) </a:t>
            </a:r>
            <a:r>
              <a:rPr lang="ko-KR" altLang="en-US" dirty="0"/>
              <a:t>동일 시 되어 캐릭터가 사망하게 되면 플레이어 입장에서 불쾌감이 생기게 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글을 최대한 줄이고 싶은데 </a:t>
            </a:r>
            <a:r>
              <a:rPr lang="ko-KR" altLang="en-US" dirty="0" err="1"/>
              <a:t>ㅠㅠ</a:t>
            </a:r>
            <a:endParaRPr lang="en-US" altLang="ko-KR" dirty="0"/>
          </a:p>
          <a:p>
            <a:r>
              <a:rPr lang="ko-KR" altLang="en-US" dirty="0"/>
              <a:t>누구나 읽고 이해할 수 있는 가장 쉬운 단어를 사용</a:t>
            </a:r>
            <a:endParaRPr lang="en-US" altLang="ko-KR" dirty="0"/>
          </a:p>
          <a:p>
            <a:r>
              <a:rPr lang="ko-KR" altLang="en-US" dirty="0"/>
              <a:t>매우 흔한</a:t>
            </a:r>
            <a:r>
              <a:rPr lang="en-US" altLang="ko-KR" dirty="0"/>
              <a:t>-&gt; </a:t>
            </a:r>
            <a:r>
              <a:rPr lang="ko-KR" altLang="en-US" dirty="0"/>
              <a:t>불쾌감 </a:t>
            </a:r>
            <a:r>
              <a:rPr lang="en-US" altLang="ko-KR" dirty="0"/>
              <a:t>-&gt; </a:t>
            </a:r>
            <a:r>
              <a:rPr lang="ko-KR" altLang="en-US" dirty="0" err="1"/>
              <a:t>없어져야한다고</a:t>
            </a:r>
            <a:r>
              <a:rPr lang="ko-KR" altLang="en-US" dirty="0"/>
              <a:t> </a:t>
            </a:r>
            <a:r>
              <a:rPr lang="ko-KR" altLang="en-US" dirty="0" err="1"/>
              <a:t>단정짖는다</a:t>
            </a:r>
            <a:r>
              <a:rPr lang="en-US" altLang="ko-KR" dirty="0"/>
              <a:t>. (</a:t>
            </a:r>
            <a:r>
              <a:rPr lang="ko-KR" altLang="en-US" dirty="0"/>
              <a:t>문제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플레이어에게 죽음으로 플레이에 대한 문제점을 피드백하고 동시에 성장할 수 있는 가능과 방향을 제시한다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세이브 포인트로 되돌아 간다는 표현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생존에 대한 </a:t>
            </a:r>
            <a:r>
              <a:rPr lang="ko-KR" altLang="en-US" dirty="0" err="1"/>
              <a:t>픽토그램</a:t>
            </a:r>
            <a:r>
              <a:rPr lang="ko-KR" altLang="en-US" dirty="0"/>
              <a:t> 사용 극복정보 추가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43797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캐릭터는 플레이어의 분신</a:t>
            </a:r>
            <a:r>
              <a:rPr lang="en-US" altLang="ko-KR" dirty="0"/>
              <a:t>(</a:t>
            </a:r>
            <a:r>
              <a:rPr lang="ko-KR" altLang="en-US" dirty="0"/>
              <a:t>아바타로</a:t>
            </a:r>
            <a:r>
              <a:rPr lang="en-US" altLang="ko-KR" dirty="0"/>
              <a:t>) </a:t>
            </a:r>
            <a:r>
              <a:rPr lang="ko-KR" altLang="en-US" dirty="0"/>
              <a:t>동일 시 되어 캐릭터가 사망하게 되면 플레이어 입장에서 불쾌감이 생기게 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유저가 쌓아온 성장치</a:t>
            </a:r>
            <a:r>
              <a:rPr lang="en-US" altLang="ko-KR" dirty="0"/>
              <a:t>(</a:t>
            </a:r>
            <a:r>
              <a:rPr lang="ko-KR" altLang="en-US" dirty="0"/>
              <a:t>아이템</a:t>
            </a:r>
            <a:r>
              <a:rPr lang="en-US" altLang="ko-KR" dirty="0"/>
              <a:t>, </a:t>
            </a:r>
            <a:r>
              <a:rPr lang="ko-KR" altLang="en-US" dirty="0"/>
              <a:t>능력치 등</a:t>
            </a:r>
            <a:r>
              <a:rPr lang="en-US" altLang="ko-KR" dirty="0"/>
              <a:t>)</a:t>
            </a:r>
            <a:r>
              <a:rPr lang="ko-KR" altLang="en-US" dirty="0"/>
              <a:t>를 잃었을 때 상실감</a:t>
            </a:r>
            <a:r>
              <a:rPr lang="en-US" altLang="ko-KR" dirty="0"/>
              <a:t>, </a:t>
            </a:r>
            <a:r>
              <a:rPr lang="ko-KR" altLang="en-US" dirty="0"/>
              <a:t>허탈함</a:t>
            </a:r>
            <a:endParaRPr lang="en-US" altLang="ko-KR" dirty="0"/>
          </a:p>
          <a:p>
            <a:endParaRPr lang="en-US" altLang="ko-KR" dirty="0"/>
          </a:p>
          <a:p>
            <a:pPr marL="0" marR="0" lvl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solidFill>
                  <a:schemeClr val="tx1"/>
                </a:solidFill>
              </a:rPr>
              <a:t>숙련도가 상승하게 되는 방식은 다른 장르의 게임들과 동일하게 죽음의 시점에서 플레이 방식에 문제점을 깨닫고 수정할 수 있는 방법을 고민하기 때문이다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그래프 분류 내용 확실하게 정의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44314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캐릭터는 플레이어의 분신</a:t>
            </a:r>
            <a:r>
              <a:rPr lang="en-US" altLang="ko-KR" dirty="0"/>
              <a:t>(</a:t>
            </a:r>
            <a:r>
              <a:rPr lang="ko-KR" altLang="en-US" dirty="0"/>
              <a:t>아바타로</a:t>
            </a:r>
            <a:r>
              <a:rPr lang="en-US" altLang="ko-KR" dirty="0"/>
              <a:t>) </a:t>
            </a:r>
            <a:r>
              <a:rPr lang="ko-KR" altLang="en-US" dirty="0"/>
              <a:t>동일 시 되어 캐릭터가 사망하게 되면 플레이어 입장에서 불쾌감이 생기게 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롤러코스터는 비유가 적절하지 않음</a:t>
            </a:r>
            <a:endParaRPr lang="en-US" altLang="ko-KR" dirty="0"/>
          </a:p>
          <a:p>
            <a:endParaRPr lang="en-US" altLang="ko-KR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극복을 통한 성취감은 극복해야하는 대상이 크면 클 수록 증가한다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영속적 죽음은 이점에 집중한다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80293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캐릭터는 플레이어의 분신</a:t>
            </a:r>
            <a:r>
              <a:rPr lang="en-US" altLang="ko-KR" dirty="0"/>
              <a:t>(</a:t>
            </a:r>
            <a:r>
              <a:rPr lang="ko-KR" altLang="en-US" dirty="0"/>
              <a:t>아바타로</a:t>
            </a:r>
            <a:r>
              <a:rPr lang="en-US" altLang="ko-KR" dirty="0"/>
              <a:t>) </a:t>
            </a:r>
            <a:r>
              <a:rPr lang="ko-KR" altLang="en-US" dirty="0"/>
              <a:t>동일 시 되어 캐릭터가 사망하게 되면 플레이어 입장에서 불쾌감이 생기게 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롤러코스터는 비유가 적절하지 않음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어떻게 죽음을 받아들이게 되는가</a:t>
            </a:r>
            <a:r>
              <a:rPr lang="en-US" altLang="ko-KR" dirty="0"/>
              <a:t>??</a:t>
            </a:r>
          </a:p>
          <a:p>
            <a:endParaRPr lang="en-US" altLang="ko-KR" dirty="0"/>
          </a:p>
          <a:p>
            <a:r>
              <a:rPr lang="ko-KR" altLang="en-US" dirty="0"/>
              <a:t>일반 게임은 캐릭터가 성장한다면 로그</a:t>
            </a:r>
            <a:r>
              <a:rPr lang="en-US" altLang="ko-KR" dirty="0"/>
              <a:t>-</a:t>
            </a:r>
            <a:r>
              <a:rPr lang="ko-KR" altLang="en-US" dirty="0" err="1"/>
              <a:t>라이크</a:t>
            </a:r>
            <a:r>
              <a:rPr lang="ko-KR" altLang="en-US" dirty="0"/>
              <a:t> 게임은 유저가 성장하게 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죽음이후 플레이어는 재시도를 통해 이전 플레이어와는 다른 상향된 숙련도와 이해도를 가진 존재가 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06400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쪽 번호 넣자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14796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사진이 너무 많음</a:t>
            </a:r>
            <a:endParaRPr lang="en-US" altLang="ko-KR" dirty="0"/>
          </a:p>
          <a:p>
            <a:r>
              <a:rPr lang="ko-KR" altLang="en-US" dirty="0"/>
              <a:t>모르는 내용</a:t>
            </a:r>
            <a:endParaRPr lang="en-US" altLang="ko-KR" dirty="0"/>
          </a:p>
          <a:p>
            <a:r>
              <a:rPr lang="ko-KR" altLang="en-US" dirty="0"/>
              <a:t>요즘 게임을 넣어주자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7991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강조 영역 축소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28082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로그라이크와</a:t>
            </a:r>
            <a:r>
              <a:rPr lang="ko-KR" altLang="en-US" dirty="0"/>
              <a:t> </a:t>
            </a:r>
            <a:r>
              <a:rPr lang="ko-KR" altLang="en-US" dirty="0" err="1"/>
              <a:t>로그라이트를</a:t>
            </a:r>
            <a:r>
              <a:rPr lang="ko-KR" altLang="en-US" dirty="0"/>
              <a:t> 구분하는 기준을 설명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55805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배틀 그라운드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14973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디아블로 내부 구조만 바꾸는 방식으로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9823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메이플 장비 잠재력 확인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59094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던그리드</a:t>
            </a:r>
            <a:endParaRPr lang="en-US" altLang="ko-KR" dirty="0"/>
          </a:p>
          <a:p>
            <a:r>
              <a:rPr lang="ko-KR" altLang="en-US" dirty="0" err="1"/>
              <a:t>다키스트</a:t>
            </a:r>
            <a:r>
              <a:rPr lang="ko-KR" altLang="en-US" dirty="0"/>
              <a:t> 던전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42453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030596"/>
            <a:ext cx="9144000" cy="1556987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50000"/>
              </a:lnSpc>
              <a:defRPr sz="6000" b="1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12/18/2019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2" descr="b, gear icon">
            <a:extLst>
              <a:ext uri="{FF2B5EF4-FFF2-40B4-BE49-F238E27FC236}">
                <a16:creationId xmlns:a16="http://schemas.microsoft.com/office/drawing/2014/main" id="{4E286B9D-C87F-4663-A0A7-650CEFA71EE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H="1" flipV="1">
            <a:off x="1930400" y="-290283"/>
            <a:ext cx="2409372" cy="2409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b, gear icon">
            <a:extLst>
              <a:ext uri="{FF2B5EF4-FFF2-40B4-BE49-F238E27FC236}">
                <a16:creationId xmlns:a16="http://schemas.microsoft.com/office/drawing/2014/main" id="{8BF9BE8F-9D3E-466D-9064-FA3D51EB8591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436" r="50000"/>
          <a:stretch/>
        </p:blipFill>
        <p:spPr bwMode="auto">
          <a:xfrm rot="5400000" flipH="1" flipV="1">
            <a:off x="125207" y="-125210"/>
            <a:ext cx="2743201" cy="2993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b, gear icon">
            <a:extLst>
              <a:ext uri="{FF2B5EF4-FFF2-40B4-BE49-F238E27FC236}">
                <a16:creationId xmlns:a16="http://schemas.microsoft.com/office/drawing/2014/main" id="{C5FAD6AF-0AC2-42F4-8508-0CFDB19BB935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0000" b="-4564"/>
          <a:stretch/>
        </p:blipFill>
        <p:spPr bwMode="auto">
          <a:xfrm flipH="1" flipV="1">
            <a:off x="10208378" y="4905024"/>
            <a:ext cx="1983622" cy="1948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5C211CF1-9FE7-4EBB-B296-C13500E3780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28912" y="3587750"/>
            <a:ext cx="6734175" cy="852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50000"/>
              </a:lnSpc>
              <a:buNone/>
              <a:defRPr/>
            </a:lvl1pPr>
          </a:lstStyle>
          <a:p>
            <a:pPr lvl="0"/>
            <a:r>
              <a:rPr lang="ko-KR" altLang="en-US" dirty="0"/>
              <a:t>소제목</a:t>
            </a:r>
          </a:p>
        </p:txBody>
      </p:sp>
    </p:spTree>
    <p:extLst>
      <p:ext uri="{BB962C8B-B14F-4D97-AF65-F5344CB8AC3E}">
        <p14:creationId xmlns:p14="http://schemas.microsoft.com/office/powerpoint/2010/main" val="14115466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12/18/2019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7450854-3991-4237-A378-245379E7A5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81834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46368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F4FE016-4513-4AB9-9FFF-E05DB63643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8A37E7E1-8A08-44FD-929B-8247D7B94BC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096000" y="1114425"/>
            <a:ext cx="5248275" cy="4838700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1800"/>
            </a:lvl1pPr>
            <a:lvl2pPr>
              <a:lnSpc>
                <a:spcPct val="150000"/>
              </a:lnSpc>
              <a:defRPr sz="1600"/>
            </a:lvl2pPr>
            <a:lvl3pPr>
              <a:lnSpc>
                <a:spcPct val="150000"/>
              </a:lnSpc>
              <a:defRPr sz="1400"/>
            </a:lvl3pPr>
            <a:lvl4pPr>
              <a:lnSpc>
                <a:spcPct val="150000"/>
              </a:lnSpc>
              <a:defRPr sz="1200"/>
            </a:lvl4pPr>
            <a:lvl5pPr>
              <a:lnSpc>
                <a:spcPct val="150000"/>
              </a:lnSpc>
              <a:defRPr sz="1200"/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</p:spTree>
    <p:extLst>
      <p:ext uri="{BB962C8B-B14F-4D97-AF65-F5344CB8AC3E}">
        <p14:creationId xmlns:p14="http://schemas.microsoft.com/office/powerpoint/2010/main" val="18468959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808670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12/18/2019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5950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199" y="811849"/>
            <a:ext cx="5638801" cy="25289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3888" y="811850"/>
            <a:ext cx="5410913" cy="525566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12/18/2019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319980D-D383-4A48-B01F-D628C1844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7F7CDF5-D5A0-4CBE-A1E3-CCFA381BD5E4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57198" y="3538539"/>
            <a:ext cx="5638801" cy="25289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8775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199" y="1258887"/>
            <a:ext cx="5562601" cy="232251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197" y="3632993"/>
            <a:ext cx="11277603" cy="258207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12/18/2019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319980D-D383-4A48-B01F-D628C1844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7F7CDF5-D5A0-4CBE-A1E3-CCFA381BD5E4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172199" y="1254919"/>
            <a:ext cx="5562601" cy="232251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81034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12/18/2019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319980D-D383-4A48-B01F-D628C1844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1213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6AC4289-9F51-446E-8159-38AD6BEB3F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100" y="1270000"/>
            <a:ext cx="11315700" cy="49149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10252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12/18/2019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319980D-D383-4A48-B01F-D628C1844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6AC4289-9F51-446E-8159-38AD6BEB3F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100" y="4044950"/>
            <a:ext cx="11315700" cy="21399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E8454DD-A9F9-40A2-A4A9-D609BEB35B71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19100" y="1136828"/>
            <a:ext cx="11315700" cy="290812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50046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12/18/2019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319980D-D383-4A48-B01F-D628C1844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0767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11" name="텍스트 개체 틀 2">
            <a:extLst>
              <a:ext uri="{FF2B5EF4-FFF2-40B4-BE49-F238E27FC236}">
                <a16:creationId xmlns:a16="http://schemas.microsoft.com/office/drawing/2014/main" id="{755F1805-225C-4793-91F5-42034BB694B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5568" y="3411898"/>
            <a:ext cx="5625376" cy="286067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200"/>
            </a:lvl1pPr>
          </a:lstStyle>
          <a:p>
            <a:pPr lvl="0"/>
            <a:r>
              <a:rPr lang="ko-KR" altLang="en-US" dirty="0"/>
              <a:t>변경시스템</a:t>
            </a:r>
          </a:p>
        </p:txBody>
      </p:sp>
      <p:sp>
        <p:nvSpPr>
          <p:cNvPr id="12" name="텍스트 개체 틀 2">
            <a:extLst>
              <a:ext uri="{FF2B5EF4-FFF2-40B4-BE49-F238E27FC236}">
                <a16:creationId xmlns:a16="http://schemas.microsoft.com/office/drawing/2014/main" id="{1FA61591-46B7-4507-B2EB-1056A27692E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43274" y="3411898"/>
            <a:ext cx="5624945" cy="286067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200"/>
            </a:lvl1pPr>
          </a:lstStyle>
          <a:p>
            <a:pPr lvl="0"/>
            <a:r>
              <a:rPr lang="ko-KR" altLang="en-US" dirty="0"/>
              <a:t>기존 시스템</a:t>
            </a:r>
          </a:p>
        </p:txBody>
      </p:sp>
      <p:sp>
        <p:nvSpPr>
          <p:cNvPr id="13" name="내용 개체 틀 9">
            <a:extLst>
              <a:ext uri="{FF2B5EF4-FFF2-40B4-BE49-F238E27FC236}">
                <a16:creationId xmlns:a16="http://schemas.microsoft.com/office/drawing/2014/main" id="{478C6C13-2795-46A9-81A3-0D17BD48BE74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434367" y="1201380"/>
            <a:ext cx="5653088" cy="216582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ko-KR" altLang="en-US" dirty="0"/>
              <a:t>그림</a:t>
            </a:r>
            <a:r>
              <a:rPr lang="en-US" altLang="ko-KR" dirty="0"/>
              <a:t>&lt;</a:t>
            </a:r>
            <a:r>
              <a:rPr lang="ko-KR" altLang="en-US" dirty="0"/>
              <a:t>표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14" name="내용 개체 틀 9">
            <a:extLst>
              <a:ext uri="{FF2B5EF4-FFF2-40B4-BE49-F238E27FC236}">
                <a16:creationId xmlns:a16="http://schemas.microsoft.com/office/drawing/2014/main" id="{47379FD2-3AEF-45EB-83E0-40CD8EE44989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097621" y="1201380"/>
            <a:ext cx="5653088" cy="216582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ko-KR" altLang="en-US" dirty="0"/>
              <a:t>그림</a:t>
            </a:r>
            <a:r>
              <a:rPr lang="en-US" altLang="ko-KR" dirty="0"/>
              <a:t>&lt;</a:t>
            </a:r>
            <a:r>
              <a:rPr lang="ko-KR" altLang="en-US" dirty="0"/>
              <a:t>표</a:t>
            </a:r>
            <a:r>
              <a:rPr lang="en-US" altLang="ko-KR" dirty="0"/>
              <a:t>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041725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12/18/2019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6EB8855-E70C-49B9-A0FF-9F0D300D62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1351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A6689D09-6813-4FCA-BF82-426299613A6D}"/>
              </a:ext>
            </a:extLst>
          </p:cNvPr>
          <p:cNvSpPr/>
          <p:nvPr userDrawn="1"/>
        </p:nvSpPr>
        <p:spPr>
          <a:xfrm>
            <a:off x="0" y="0"/>
            <a:ext cx="12192000" cy="6477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Picture 2" descr="b, gear icon">
            <a:extLst>
              <a:ext uri="{FF2B5EF4-FFF2-40B4-BE49-F238E27FC236}">
                <a16:creationId xmlns:a16="http://schemas.microsoft.com/office/drawing/2014/main" id="{D4A7D178-8926-4A65-8F50-9913D4963E6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H="1" flipV="1">
            <a:off x="255602" y="0"/>
            <a:ext cx="622301" cy="62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b, gear icon">
            <a:extLst>
              <a:ext uri="{FF2B5EF4-FFF2-40B4-BE49-F238E27FC236}">
                <a16:creationId xmlns:a16="http://schemas.microsoft.com/office/drawing/2014/main" id="{2816B83A-7D66-4D7A-8F68-CADB4060E061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14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436" r="50000"/>
          <a:stretch/>
        </p:blipFill>
        <p:spPr bwMode="auto">
          <a:xfrm rot="10800000" flipH="1" flipV="1">
            <a:off x="11467818" y="0"/>
            <a:ext cx="724182" cy="790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b, gear icon">
            <a:extLst>
              <a:ext uri="{FF2B5EF4-FFF2-40B4-BE49-F238E27FC236}">
                <a16:creationId xmlns:a16="http://schemas.microsoft.com/office/drawing/2014/main" id="{29709758-8EDC-4D65-8D29-B39F3FB51913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15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0000" b="-4564"/>
          <a:stretch/>
        </p:blipFill>
        <p:spPr bwMode="auto">
          <a:xfrm rot="10800000" flipH="1" flipV="1">
            <a:off x="-12983" y="-14383"/>
            <a:ext cx="584130" cy="637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56284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95" r:id="rId2"/>
    <p:sldLayoutId id="2147483764" r:id="rId3"/>
    <p:sldLayoutId id="2147483766" r:id="rId4"/>
    <p:sldLayoutId id="2147483791" r:id="rId5"/>
    <p:sldLayoutId id="2147483792" r:id="rId6"/>
    <p:sldLayoutId id="2147483793" r:id="rId7"/>
    <p:sldLayoutId id="2147483794" r:id="rId8"/>
    <p:sldLayoutId id="2147483767" r:id="rId9"/>
    <p:sldLayoutId id="2147483769" r:id="rId10"/>
    <p:sldLayoutId id="2147483696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0.png"/><Relationship Id="rId5" Type="http://schemas.openxmlformats.org/officeDocument/2006/relationships/image" Target="../media/image11.png"/><Relationship Id="rId4" Type="http://schemas.openxmlformats.org/officeDocument/2006/relationships/image" Target="../media/image19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6.png"/><Relationship Id="rId7" Type="http://schemas.openxmlformats.org/officeDocument/2006/relationships/image" Target="../media/image33.png"/><Relationship Id="rId12" Type="http://schemas.openxmlformats.org/officeDocument/2006/relationships/image" Target="../media/image3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1.png"/><Relationship Id="rId11" Type="http://schemas.openxmlformats.org/officeDocument/2006/relationships/image" Target="../media/image38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40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5" Type="http://schemas.openxmlformats.org/officeDocument/2006/relationships/image" Target="../media/image37.png"/><Relationship Id="rId10" Type="http://schemas.openxmlformats.org/officeDocument/2006/relationships/image" Target="../media/image46.png"/><Relationship Id="rId4" Type="http://schemas.openxmlformats.org/officeDocument/2006/relationships/image" Target="../media/image41.png"/><Relationship Id="rId9" Type="http://schemas.openxmlformats.org/officeDocument/2006/relationships/image" Target="../media/image4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33646136-FD28-4C24-954B-325988535DB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03633038"/>
              </p:ext>
            </p:extLst>
          </p:nvPr>
        </p:nvGraphicFramePr>
        <p:xfrm>
          <a:off x="838200" y="808038"/>
          <a:ext cx="10515597" cy="482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0000">
                  <a:extLst>
                    <a:ext uri="{9D8B030D-6E8A-4147-A177-3AD203B41FA5}">
                      <a16:colId xmlns:a16="http://schemas.microsoft.com/office/drawing/2014/main" val="3760277048"/>
                    </a:ext>
                  </a:extLst>
                </a:gridCol>
                <a:gridCol w="1689100">
                  <a:extLst>
                    <a:ext uri="{9D8B030D-6E8A-4147-A177-3AD203B41FA5}">
                      <a16:colId xmlns:a16="http://schemas.microsoft.com/office/drawing/2014/main" val="1251225369"/>
                    </a:ext>
                  </a:extLst>
                </a:gridCol>
                <a:gridCol w="7556497">
                  <a:extLst>
                    <a:ext uri="{9D8B030D-6E8A-4147-A177-3AD203B41FA5}">
                      <a16:colId xmlns:a16="http://schemas.microsoft.com/office/drawing/2014/main" val="16142418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ver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요일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시간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내용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19640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1.0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12.11(6)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15170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1.1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12.12(12)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32019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1.2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~12.17(13)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38704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04389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2708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24245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99705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68768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0003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62590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9706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31463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699243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18BD3C54-1CEE-4FE1-A325-E2D04A390E61}"/>
              </a:ext>
            </a:extLst>
          </p:cNvPr>
          <p:cNvSpPr/>
          <p:nvPr/>
        </p:nvSpPr>
        <p:spPr>
          <a:xfrm>
            <a:off x="3363378" y="719027"/>
            <a:ext cx="2581347" cy="592363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B9461D0C-F703-4A35-913C-4CF0105B13A2}"/>
              </a:ext>
            </a:extLst>
          </p:cNvPr>
          <p:cNvSpPr/>
          <p:nvPr/>
        </p:nvSpPr>
        <p:spPr>
          <a:xfrm>
            <a:off x="9131168" y="719027"/>
            <a:ext cx="2581347" cy="592363"/>
          </a:xfrm>
          <a:prstGeom prst="roundRect">
            <a:avLst>
              <a:gd name="adj" fmla="val 7775"/>
            </a:avLst>
          </a:prstGeom>
          <a:solidFill>
            <a:srgbClr val="A9D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A48D8B75-5387-4DFD-9EAC-BE71BC5CED93}"/>
              </a:ext>
            </a:extLst>
          </p:cNvPr>
          <p:cNvSpPr/>
          <p:nvPr/>
        </p:nvSpPr>
        <p:spPr>
          <a:xfrm>
            <a:off x="6247273" y="719027"/>
            <a:ext cx="2581347" cy="592363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9C697ED8-45D7-443E-B89B-C4C3C1A24496}"/>
              </a:ext>
            </a:extLst>
          </p:cNvPr>
          <p:cNvSpPr/>
          <p:nvPr/>
        </p:nvSpPr>
        <p:spPr>
          <a:xfrm>
            <a:off x="479483" y="719027"/>
            <a:ext cx="2581347" cy="592363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D76BFD4C-EB21-4D71-A213-D7C2E1F492EB}"/>
              </a:ext>
            </a:extLst>
          </p:cNvPr>
          <p:cNvSpPr/>
          <p:nvPr/>
        </p:nvSpPr>
        <p:spPr>
          <a:xfrm>
            <a:off x="4354286" y="3782328"/>
            <a:ext cx="7358230" cy="2648648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chemeClr val="tx1"/>
                </a:solidFill>
              </a:rPr>
              <a:t>&lt;</a:t>
            </a:r>
            <a:r>
              <a:rPr lang="ko-KR" altLang="en-US" sz="1600" b="1" dirty="0">
                <a:solidFill>
                  <a:schemeClr val="tx1"/>
                </a:solidFill>
              </a:rPr>
              <a:t>돈 </a:t>
            </a:r>
            <a:r>
              <a:rPr lang="ko-KR" altLang="en-US" sz="1600" b="1" dirty="0" err="1">
                <a:solidFill>
                  <a:schemeClr val="tx1"/>
                </a:solidFill>
              </a:rPr>
              <a:t>스타브</a:t>
            </a:r>
            <a:r>
              <a:rPr lang="en-US" altLang="ko-KR" sz="1600" b="1" dirty="0">
                <a:solidFill>
                  <a:schemeClr val="tx1"/>
                </a:solidFill>
              </a:rPr>
              <a:t>(Don’t Starve_’</a:t>
            </a:r>
            <a:r>
              <a:rPr lang="ko-KR" altLang="en-US" sz="1600" b="1" dirty="0" err="1">
                <a:solidFill>
                  <a:schemeClr val="tx1"/>
                </a:solidFill>
              </a:rPr>
              <a:t>굶지마</a:t>
            </a:r>
            <a:r>
              <a:rPr lang="en-US" altLang="ko-KR" sz="1600" b="1" dirty="0">
                <a:solidFill>
                  <a:schemeClr val="tx1"/>
                </a:solidFill>
              </a:rPr>
              <a:t>‘)</a:t>
            </a:r>
            <a:r>
              <a:rPr lang="ko-KR" altLang="en-US" sz="1600" b="1" dirty="0">
                <a:solidFill>
                  <a:schemeClr val="tx1"/>
                </a:solidFill>
              </a:rPr>
              <a:t>의 자원 관리</a:t>
            </a:r>
            <a:r>
              <a:rPr lang="en-US" altLang="ko-KR" sz="1600" b="1" dirty="0">
                <a:solidFill>
                  <a:schemeClr val="tx1"/>
                </a:solidFill>
              </a:rPr>
              <a:t>&gt;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게임의 이름 처럼 캐릭터의 상태를 관리하며 생존해야 하는 게임이다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</a:rPr>
              <a:t>(</a:t>
            </a:r>
            <a:r>
              <a:rPr lang="ko-KR" altLang="en-US" sz="1200" dirty="0">
                <a:solidFill>
                  <a:schemeClr val="tx1"/>
                </a:solidFill>
              </a:rPr>
              <a:t>공복도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정신력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체력</a:t>
            </a:r>
            <a:r>
              <a:rPr lang="en-US" altLang="ko-KR" sz="1200" dirty="0">
                <a:solidFill>
                  <a:schemeClr val="tx1"/>
                </a:solidFill>
              </a:rPr>
              <a:t>)</a:t>
            </a:r>
            <a:r>
              <a:rPr lang="ko-KR" altLang="en-US" sz="1200" dirty="0">
                <a:solidFill>
                  <a:schemeClr val="tx1"/>
                </a:solidFill>
              </a:rPr>
              <a:t>의 상태들은 시간이 지나며 점차 감소하게 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캐릭터의 주위 환경에서 식량을 채집해 허기를 달래야 하며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불을 피워 어두운 밤에 공격하는 몬스터 들로 체력을 보호해야 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좋지 않은 식량을 섭취했을 때 정신력이 감소하며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각각의 상태들이 일정량 이하로 내려가게 되면 캐릭터가 사망하게 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  <a:endParaRPr lang="en-US" altLang="ko-KR" sz="900" dirty="0">
              <a:solidFill>
                <a:schemeClr val="tx1"/>
              </a:solidFill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CFE556B6-CB01-495E-91DB-EEA73374B90E}"/>
              </a:ext>
            </a:extLst>
          </p:cNvPr>
          <p:cNvSpPr/>
          <p:nvPr/>
        </p:nvSpPr>
        <p:spPr>
          <a:xfrm>
            <a:off x="479484" y="3782327"/>
            <a:ext cx="3768666" cy="2648647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CF1ACD6-DF31-401C-9606-1000070DCAC9}"/>
              </a:ext>
            </a:extLst>
          </p:cNvPr>
          <p:cNvSpPr/>
          <p:nvPr/>
        </p:nvSpPr>
        <p:spPr>
          <a:xfrm>
            <a:off x="479484" y="1423781"/>
            <a:ext cx="11233032" cy="2243150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 latinLnBrk="1">
              <a:lnSpc>
                <a:spcPct val="150000"/>
              </a:lnSpc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</a:rPr>
              <a:t>‘</a:t>
            </a:r>
            <a:r>
              <a:rPr lang="ko-KR" altLang="en-US" sz="1200" dirty="0">
                <a:solidFill>
                  <a:schemeClr val="tx1"/>
                </a:solidFill>
              </a:rPr>
              <a:t>로그</a:t>
            </a:r>
            <a:r>
              <a:rPr lang="en-US" altLang="ko-KR" sz="1200" dirty="0">
                <a:solidFill>
                  <a:schemeClr val="tx1"/>
                </a:solidFill>
              </a:rPr>
              <a:t>’</a:t>
            </a:r>
            <a:r>
              <a:rPr lang="ko-KR" altLang="en-US" sz="1200" dirty="0">
                <a:solidFill>
                  <a:schemeClr val="tx1"/>
                </a:solidFill>
              </a:rPr>
              <a:t>에 만복도 개념이 있다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 latinLnBrk="1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일정 시간동안 식사하지 않으면 데미지를 받아 결국 죽게 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 latinLnBrk="1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던전의 한 곳에 머물러 레벨을 올리는 행위를 방지한다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 latinLnBrk="1">
              <a:lnSpc>
                <a:spcPct val="150000"/>
              </a:lnSpc>
              <a:buFontTx/>
              <a:buChar char="-"/>
            </a:pPr>
            <a:r>
              <a:rPr lang="ko-KR" altLang="en-US" sz="1400" b="1" dirty="0">
                <a:solidFill>
                  <a:srgbClr val="7030A0"/>
                </a:solidFill>
              </a:rPr>
              <a:t>주기적으로 식량을 충당하기 위해 끊임없이 탐험하며 이동해야 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 latinLnBrk="1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다른 게임에서는 만복도의 개념을 다양하게 사용한다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 latinLnBrk="1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대표적으로 관리해야 하는 자원으로 체력과 자원이 있으며 무기 내구도 또한 관리해야 하는 자원에 속한다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 latinLnBrk="1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식별 요소와 함께 시너지를 발휘해 새로운 방을 탐험하는 것으로 좋은 효과를 얻을 것이라는 기대심을 자극하게 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69517DA-7F0F-4C18-8EFC-5D808C36E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로그</a:t>
            </a:r>
            <a:r>
              <a:rPr lang="en-US" altLang="ko-KR" dirty="0"/>
              <a:t>-</a:t>
            </a:r>
            <a:r>
              <a:rPr lang="ko-KR" altLang="en-US" dirty="0" err="1"/>
              <a:t>라이크</a:t>
            </a:r>
            <a:r>
              <a:rPr lang="en-US" altLang="ko-KR" dirty="0"/>
              <a:t>(ROGUE-Like)</a:t>
            </a:r>
            <a:r>
              <a:rPr lang="ko-KR" altLang="en-US" dirty="0"/>
              <a:t>의 특징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E761B39-EAC9-4D43-AD2F-EC7E75BF51E0}"/>
              </a:ext>
            </a:extLst>
          </p:cNvPr>
          <p:cNvSpPr/>
          <p:nvPr/>
        </p:nvSpPr>
        <p:spPr>
          <a:xfrm>
            <a:off x="479484" y="721303"/>
            <a:ext cx="2581347" cy="5923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b="1" dirty="0" err="1">
                <a:solidFill>
                  <a:schemeClr val="bg2">
                    <a:lumMod val="50000"/>
                  </a:schemeClr>
                </a:solidFill>
              </a:rPr>
              <a:t>역속적</a:t>
            </a:r>
            <a:r>
              <a:rPr lang="ko-KR" altLang="en-US" sz="1600" b="1" dirty="0">
                <a:solidFill>
                  <a:schemeClr val="bg2">
                    <a:lumMod val="50000"/>
                  </a:schemeClr>
                </a:solidFill>
              </a:rPr>
              <a:t> 죽음</a:t>
            </a:r>
            <a:endParaRPr lang="en-US" altLang="ko-KR" sz="16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FFB64DA-5A18-4701-A8A7-3B9279AD3CCB}"/>
              </a:ext>
            </a:extLst>
          </p:cNvPr>
          <p:cNvSpPr/>
          <p:nvPr/>
        </p:nvSpPr>
        <p:spPr>
          <a:xfrm>
            <a:off x="3363379" y="721303"/>
            <a:ext cx="2581347" cy="5923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chemeClr val="bg2">
                    <a:lumMod val="50000"/>
                  </a:schemeClr>
                </a:solidFill>
              </a:rPr>
              <a:t>랜덤 생성</a:t>
            </a:r>
            <a:endParaRPr lang="en-US" altLang="ko-KR" sz="16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6DCD3AB-2304-417E-98DF-6BF44C9D2B06}"/>
              </a:ext>
            </a:extLst>
          </p:cNvPr>
          <p:cNvSpPr/>
          <p:nvPr/>
        </p:nvSpPr>
        <p:spPr>
          <a:xfrm>
            <a:off x="6247274" y="721303"/>
            <a:ext cx="2581347" cy="5923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b="1">
                <a:solidFill>
                  <a:schemeClr val="bg2">
                    <a:lumMod val="50000"/>
                  </a:schemeClr>
                </a:solidFill>
              </a:rPr>
              <a:t>식별 요소</a:t>
            </a:r>
            <a:endParaRPr lang="en-US" altLang="ko-KR" sz="16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2884678-2ED7-49A0-B009-780676AC2C0D}"/>
              </a:ext>
            </a:extLst>
          </p:cNvPr>
          <p:cNvSpPr/>
          <p:nvPr/>
        </p:nvSpPr>
        <p:spPr>
          <a:xfrm>
            <a:off x="9131169" y="721303"/>
            <a:ext cx="2581347" cy="5923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chemeClr val="tx1"/>
                </a:solidFill>
              </a:rPr>
              <a:t>자원 관리</a:t>
            </a:r>
            <a:endParaRPr lang="en-US" altLang="ko-KR" sz="1600" b="1" dirty="0">
              <a:solidFill>
                <a:schemeClr val="tx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724A9BF-8C6D-443E-B35F-769D730D42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167" t="17963" r="25105" b="23889"/>
          <a:stretch/>
        </p:blipFill>
        <p:spPr>
          <a:xfrm>
            <a:off x="648997" y="4183043"/>
            <a:ext cx="3429639" cy="1847214"/>
          </a:xfrm>
          <a:prstGeom prst="roundRect">
            <a:avLst>
              <a:gd name="adj" fmla="val 10606"/>
            </a:avLst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1EB4410-3FAC-4D82-9AF4-79B2CCBB484F}"/>
              </a:ext>
            </a:extLst>
          </p:cNvPr>
          <p:cNvSpPr txBox="1"/>
          <p:nvPr/>
        </p:nvSpPr>
        <p:spPr>
          <a:xfrm>
            <a:off x="648997" y="3906044"/>
            <a:ext cx="9284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(</a:t>
            </a:r>
            <a:r>
              <a:rPr lang="ko-KR" altLang="en-US" sz="1200" dirty="0"/>
              <a:t>예시 사진</a:t>
            </a:r>
            <a:r>
              <a:rPr lang="en-US" altLang="ko-KR" sz="1200" dirty="0"/>
              <a:t>)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3301275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58BC9D9F-0C03-4007-AB35-683165AB8B8C}"/>
              </a:ext>
            </a:extLst>
          </p:cNvPr>
          <p:cNvSpPr/>
          <p:nvPr/>
        </p:nvSpPr>
        <p:spPr>
          <a:xfrm>
            <a:off x="446165" y="923601"/>
            <a:ext cx="5560189" cy="2600694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36D7A241-5E56-4FFA-B22C-B898C50EB5D4}"/>
              </a:ext>
            </a:extLst>
          </p:cNvPr>
          <p:cNvSpPr/>
          <p:nvPr/>
        </p:nvSpPr>
        <p:spPr>
          <a:xfrm>
            <a:off x="446165" y="3667125"/>
            <a:ext cx="5560189" cy="2600694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07F55DB6-F662-47E4-919F-C6E939C289C0}"/>
              </a:ext>
            </a:extLst>
          </p:cNvPr>
          <p:cNvSpPr/>
          <p:nvPr/>
        </p:nvSpPr>
        <p:spPr>
          <a:xfrm>
            <a:off x="6185648" y="923601"/>
            <a:ext cx="5581102" cy="2600694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934312F2-D89F-4284-B71E-1320CA478E03}"/>
              </a:ext>
            </a:extLst>
          </p:cNvPr>
          <p:cNvSpPr/>
          <p:nvPr/>
        </p:nvSpPr>
        <p:spPr>
          <a:xfrm>
            <a:off x="6185648" y="3667125"/>
            <a:ext cx="5581102" cy="2600694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8BA8080-7516-4842-871E-33574B62D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로그</a:t>
            </a:r>
            <a:r>
              <a:rPr lang="en-US" altLang="ko-KR" dirty="0"/>
              <a:t>-</a:t>
            </a:r>
            <a:r>
              <a:rPr lang="ko-KR" altLang="en-US" dirty="0" err="1"/>
              <a:t>라이크</a:t>
            </a:r>
            <a:r>
              <a:rPr lang="en-US" altLang="ko-KR" dirty="0"/>
              <a:t>(ROGUE-Like)</a:t>
            </a:r>
            <a:r>
              <a:rPr lang="ko-KR" altLang="en-US" dirty="0"/>
              <a:t> 요소를 활용한 게임</a:t>
            </a:r>
          </a:p>
        </p:txBody>
      </p:sp>
      <p:pic>
        <p:nvPicPr>
          <p:cNvPr id="1026" name="Picture 2" descr="엔터더 건전에 대한 이미지 검색결과">
            <a:extLst>
              <a:ext uri="{FF2B5EF4-FFF2-40B4-BE49-F238E27FC236}">
                <a16:creationId xmlns:a16="http://schemas.microsoft.com/office/drawing/2014/main" id="{49A0FD99-1B54-44B4-A384-3F5A3609DD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617" y="1095082"/>
            <a:ext cx="4030655" cy="2267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아이작에 대한 이미지 검색결과">
            <a:extLst>
              <a:ext uri="{FF2B5EF4-FFF2-40B4-BE49-F238E27FC236}">
                <a16:creationId xmlns:a16="http://schemas.microsoft.com/office/drawing/2014/main" id="{7C8B4DF2-75CD-4086-904C-75E87CC4FE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6396" y="1095081"/>
            <a:ext cx="4030152" cy="2266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97FC8DB-B89A-44C3-A373-A0E63ADA09DD}"/>
              </a:ext>
            </a:extLst>
          </p:cNvPr>
          <p:cNvSpPr txBox="1"/>
          <p:nvPr/>
        </p:nvSpPr>
        <p:spPr>
          <a:xfrm>
            <a:off x="4638224" y="2992710"/>
            <a:ext cx="1444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엔터</a:t>
            </a:r>
            <a:r>
              <a:rPr lang="ko-KR" altLang="en-US" dirty="0"/>
              <a:t> 더 건전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923449-B55E-4470-82A0-C8F2CDD10400}"/>
              </a:ext>
            </a:extLst>
          </p:cNvPr>
          <p:cNvSpPr txBox="1"/>
          <p:nvPr/>
        </p:nvSpPr>
        <p:spPr>
          <a:xfrm>
            <a:off x="10296548" y="299271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아이작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57B151-44AC-45DE-844B-BE0675CBAF32}"/>
              </a:ext>
            </a:extLst>
          </p:cNvPr>
          <p:cNvSpPr txBox="1"/>
          <p:nvPr/>
        </p:nvSpPr>
        <p:spPr>
          <a:xfrm>
            <a:off x="10377296" y="5699356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던 그리드</a:t>
            </a:r>
          </a:p>
        </p:txBody>
      </p:sp>
      <p:pic>
        <p:nvPicPr>
          <p:cNvPr id="5" name="그림 4" descr="건물, 앉아있는, 거리, 벽돌이(가) 표시된 사진&#10;&#10;자동 생성된 설명">
            <a:extLst>
              <a:ext uri="{FF2B5EF4-FFF2-40B4-BE49-F238E27FC236}">
                <a16:creationId xmlns:a16="http://schemas.microsoft.com/office/drawing/2014/main" id="{7FA16772-18E9-4BFF-8E8E-8D548C1A35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6396" y="3833991"/>
            <a:ext cx="4030152" cy="2266961"/>
          </a:xfrm>
          <a:prstGeom prst="rect">
            <a:avLst/>
          </a:prstGeom>
        </p:spPr>
      </p:pic>
      <p:pic>
        <p:nvPicPr>
          <p:cNvPr id="6" name="Picture 2" descr="로그라이크 모바일에 대한 이미지 검색결과">
            <a:extLst>
              <a:ext uri="{FF2B5EF4-FFF2-40B4-BE49-F238E27FC236}">
                <a16:creationId xmlns:a16="http://schemas.microsoft.com/office/drawing/2014/main" id="{4601D456-649D-44ED-AFC9-D9D95BE5E5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617" y="3833991"/>
            <a:ext cx="4030607" cy="2266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7405DD6-3C85-47B6-9C6A-1BDF9C29D4B5}"/>
              </a:ext>
            </a:extLst>
          </p:cNvPr>
          <p:cNvSpPr txBox="1"/>
          <p:nvPr/>
        </p:nvSpPr>
        <p:spPr>
          <a:xfrm>
            <a:off x="4638224" y="5699356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소울 나이트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3849894" y="6410649"/>
            <a:ext cx="2968388" cy="380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dirty="0">
                <a:solidFill>
                  <a:srgbClr val="FF0000"/>
                </a:solidFill>
              </a:rPr>
              <a:t>이 페이지는 왜</a:t>
            </a:r>
            <a:r>
              <a:rPr lang="en-US" altLang="ko-KR" sz="1400" dirty="0">
                <a:solidFill>
                  <a:srgbClr val="FF0000"/>
                </a:solidFill>
              </a:rPr>
              <a:t>? </a:t>
            </a:r>
            <a:r>
              <a:rPr lang="ko-KR" altLang="en-US" sz="1400" dirty="0">
                <a:solidFill>
                  <a:srgbClr val="FF0000"/>
                </a:solidFill>
              </a:rPr>
              <a:t>필요한가</a:t>
            </a:r>
            <a:r>
              <a:rPr lang="en-US" altLang="ko-KR" sz="1400" dirty="0">
                <a:solidFill>
                  <a:srgbClr val="FF0000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6351243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C866D7CC-40CF-4077-AD0E-5256836322EF}"/>
              </a:ext>
            </a:extLst>
          </p:cNvPr>
          <p:cNvSpPr/>
          <p:nvPr/>
        </p:nvSpPr>
        <p:spPr>
          <a:xfrm>
            <a:off x="479484" y="1952277"/>
            <a:ext cx="5554386" cy="1418717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BF69C0DD-8B33-4113-9145-E872F00DB964}"/>
              </a:ext>
            </a:extLst>
          </p:cNvPr>
          <p:cNvSpPr/>
          <p:nvPr/>
        </p:nvSpPr>
        <p:spPr>
          <a:xfrm>
            <a:off x="479485" y="5067429"/>
            <a:ext cx="5554384" cy="1350625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60AF78AD-498C-4999-BF4E-B7F61EB27725}"/>
              </a:ext>
            </a:extLst>
          </p:cNvPr>
          <p:cNvSpPr/>
          <p:nvPr/>
        </p:nvSpPr>
        <p:spPr>
          <a:xfrm>
            <a:off x="479485" y="3460568"/>
            <a:ext cx="5554384" cy="1531470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28B07405-5E7C-48B0-B8B6-0A660397BFE7}"/>
              </a:ext>
            </a:extLst>
          </p:cNvPr>
          <p:cNvSpPr/>
          <p:nvPr/>
        </p:nvSpPr>
        <p:spPr>
          <a:xfrm>
            <a:off x="6154640" y="1541205"/>
            <a:ext cx="5557876" cy="1829789"/>
          </a:xfrm>
          <a:prstGeom prst="roundRect">
            <a:avLst>
              <a:gd name="adj" fmla="val 352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5725" indent="-85725">
              <a:lnSpc>
                <a:spcPct val="150000"/>
              </a:lnSpc>
              <a:buFontTx/>
              <a:buChar char="-"/>
            </a:pPr>
            <a:r>
              <a:rPr lang="ko-KR" altLang="en-US" sz="1000" dirty="0">
                <a:solidFill>
                  <a:schemeClr val="tx1"/>
                </a:solidFill>
              </a:rPr>
              <a:t>캐릭터가 사망했을 때 경험치를 잃게 되고</a:t>
            </a:r>
            <a:r>
              <a:rPr lang="en-US" altLang="ko-KR" sz="1000" dirty="0">
                <a:solidFill>
                  <a:schemeClr val="tx1"/>
                </a:solidFill>
              </a:rPr>
              <a:t>, </a:t>
            </a:r>
            <a:r>
              <a:rPr lang="ko-KR" altLang="en-US" sz="1000" dirty="0">
                <a:solidFill>
                  <a:schemeClr val="tx1"/>
                </a:solidFill>
              </a:rPr>
              <a:t>목표에 도달하기 위해 투자해야 하는 시간이 증가한다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</a:p>
          <a:p>
            <a:pPr marL="85725" indent="-85725">
              <a:lnSpc>
                <a:spcPct val="150000"/>
              </a:lnSpc>
              <a:buFontTx/>
              <a:buChar char="-"/>
            </a:pPr>
            <a:r>
              <a:rPr lang="ko-KR" altLang="en-US" sz="1000" dirty="0">
                <a:solidFill>
                  <a:schemeClr val="tx1"/>
                </a:solidFill>
              </a:rPr>
              <a:t>게임에서 죽음은 페널티로서 유저에게 불쾌감을 준다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</a:p>
          <a:p>
            <a:pPr marL="85725" indent="-85725">
              <a:lnSpc>
                <a:spcPct val="150000"/>
              </a:lnSpc>
              <a:buFontTx/>
              <a:buChar char="-"/>
            </a:pPr>
            <a:r>
              <a:rPr lang="ko-KR" altLang="en-US" sz="1000" dirty="0">
                <a:solidFill>
                  <a:schemeClr val="tx1"/>
                </a:solidFill>
              </a:rPr>
              <a:t>게임에서 죽음이라는 페널티를 세이브 포인트를 활용함으로 일부 개선했다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</a:p>
          <a:p>
            <a:pPr marL="85725" indent="-85725">
              <a:lnSpc>
                <a:spcPct val="150000"/>
              </a:lnSpc>
              <a:buFontTx/>
              <a:buChar char="-"/>
            </a:pPr>
            <a:r>
              <a:rPr lang="ko-KR" altLang="en-US" sz="1000" dirty="0">
                <a:solidFill>
                  <a:schemeClr val="tx1"/>
                </a:solidFill>
              </a:rPr>
              <a:t>세이브 포인트 덕분에 캐릭터의 부활 이후 문제점을 개선하기 위한 노력을 하게 된다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</a:p>
          <a:p>
            <a:pPr marL="85725" indent="-85725">
              <a:lnSpc>
                <a:spcPct val="150000"/>
              </a:lnSpc>
              <a:buFontTx/>
              <a:buChar char="-"/>
            </a:pPr>
            <a:r>
              <a:rPr lang="ko-KR" altLang="en-US" sz="1000" dirty="0">
                <a:solidFill>
                  <a:schemeClr val="tx1"/>
                </a:solidFill>
              </a:rPr>
              <a:t>노력으로 캐릭터와 유저는 성장하게 되고 이전에 맞이했던 죽음을 회피함으로 성장했음을 시각적으로 확인하게 된다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5FCF077-2372-48CB-8A32-6FE20F685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왜</a:t>
            </a:r>
            <a:r>
              <a:rPr lang="en-US" altLang="ko-KR" dirty="0"/>
              <a:t>?? </a:t>
            </a:r>
            <a:r>
              <a:rPr lang="ko-KR" altLang="en-US" dirty="0"/>
              <a:t>로그</a:t>
            </a:r>
            <a:r>
              <a:rPr lang="en-US" altLang="ko-KR" dirty="0"/>
              <a:t>-</a:t>
            </a:r>
            <a:r>
              <a:rPr lang="ko-KR" altLang="en-US" dirty="0" err="1"/>
              <a:t>라이크</a:t>
            </a:r>
            <a:r>
              <a:rPr lang="en-US" altLang="ko-KR" dirty="0"/>
              <a:t>(ROGUE-Like)</a:t>
            </a:r>
            <a:r>
              <a:rPr lang="ko-KR" altLang="en-US" dirty="0"/>
              <a:t>게임에 빠져들까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ADCAE498-7023-4795-BABF-8DF9CE9358D3}"/>
              </a:ext>
            </a:extLst>
          </p:cNvPr>
          <p:cNvSpPr/>
          <p:nvPr/>
        </p:nvSpPr>
        <p:spPr>
          <a:xfrm>
            <a:off x="479484" y="780354"/>
            <a:ext cx="11233034" cy="682152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</a:rPr>
              <a:t>로그 </a:t>
            </a:r>
            <a:r>
              <a:rPr lang="en-US" altLang="ko-KR" sz="1400" b="1" dirty="0">
                <a:solidFill>
                  <a:schemeClr val="tx1"/>
                </a:solidFill>
              </a:rPr>
              <a:t>– </a:t>
            </a:r>
            <a:r>
              <a:rPr lang="ko-KR" altLang="en-US" sz="1400" b="1" dirty="0" err="1">
                <a:solidFill>
                  <a:schemeClr val="tx1"/>
                </a:solidFill>
              </a:rPr>
              <a:t>라이크의</a:t>
            </a:r>
            <a:r>
              <a:rPr lang="ko-KR" altLang="en-US" sz="1400" b="1" dirty="0">
                <a:solidFill>
                  <a:schemeClr val="tx1"/>
                </a:solidFill>
              </a:rPr>
              <a:t> 핵심 요소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8A00C9F9-1DB9-484C-910D-360D6A50ABE6}"/>
              </a:ext>
            </a:extLst>
          </p:cNvPr>
          <p:cNvGrpSpPr/>
          <p:nvPr/>
        </p:nvGrpSpPr>
        <p:grpSpPr>
          <a:xfrm>
            <a:off x="4307790" y="818937"/>
            <a:ext cx="2581348" cy="594639"/>
            <a:chOff x="4832408" y="1080977"/>
            <a:chExt cx="2581348" cy="594639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F63DE6B1-31F5-4B08-AF69-C66788220371}"/>
                </a:ext>
              </a:extLst>
            </p:cNvPr>
            <p:cNvSpPr/>
            <p:nvPr/>
          </p:nvSpPr>
          <p:spPr>
            <a:xfrm>
              <a:off x="4832408" y="1080977"/>
              <a:ext cx="2581347" cy="592363"/>
            </a:xfrm>
            <a:prstGeom prst="roundRect">
              <a:avLst>
                <a:gd name="adj" fmla="val 7775"/>
              </a:avLst>
            </a:prstGeom>
            <a:solidFill>
              <a:srgbClr val="A9D1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4918C34B-B8A6-4269-9022-8F56E2E2A983}"/>
                </a:ext>
              </a:extLst>
            </p:cNvPr>
            <p:cNvSpPr/>
            <p:nvPr/>
          </p:nvSpPr>
          <p:spPr>
            <a:xfrm>
              <a:off x="4832409" y="1083253"/>
              <a:ext cx="2581347" cy="59236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1600" b="1" dirty="0">
                  <a:solidFill>
                    <a:schemeClr val="tx1"/>
                  </a:solidFill>
                </a:rPr>
                <a:t>영속적 죽음</a:t>
              </a:r>
              <a:endParaRPr lang="en-US" altLang="ko-KR" sz="16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E74E15F-7073-453A-94B6-3B776FE9A945}"/>
              </a:ext>
            </a:extLst>
          </p:cNvPr>
          <p:cNvGrpSpPr/>
          <p:nvPr/>
        </p:nvGrpSpPr>
        <p:grpSpPr>
          <a:xfrm>
            <a:off x="8005019" y="816661"/>
            <a:ext cx="2581348" cy="594639"/>
            <a:chOff x="7716303" y="1080977"/>
            <a:chExt cx="2581348" cy="594639"/>
          </a:xfrm>
          <a:noFill/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3DA70D48-CDAF-4011-81FA-F4C65DACCA80}"/>
                </a:ext>
              </a:extLst>
            </p:cNvPr>
            <p:cNvSpPr/>
            <p:nvPr/>
          </p:nvSpPr>
          <p:spPr>
            <a:xfrm>
              <a:off x="7716303" y="1080977"/>
              <a:ext cx="2581347" cy="592363"/>
            </a:xfrm>
            <a:prstGeom prst="roundRect">
              <a:avLst>
                <a:gd name="adj" fmla="val 777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FBB720E0-325C-4AD3-8EE5-ACD67B794458}"/>
                </a:ext>
              </a:extLst>
            </p:cNvPr>
            <p:cNvSpPr/>
            <p:nvPr/>
          </p:nvSpPr>
          <p:spPr>
            <a:xfrm>
              <a:off x="7716304" y="1083253"/>
              <a:ext cx="2581347" cy="59236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1600" b="1" dirty="0">
                  <a:solidFill>
                    <a:schemeClr val="bg2">
                      <a:lumMod val="75000"/>
                    </a:schemeClr>
                  </a:solidFill>
                </a:rPr>
                <a:t>랜덤 생성</a:t>
              </a:r>
              <a:endParaRPr lang="en-US" altLang="ko-KR" sz="1600" b="1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72A16515-4FB8-438E-9ED0-4F0C0ED54BAC}"/>
              </a:ext>
            </a:extLst>
          </p:cNvPr>
          <p:cNvGrpSpPr/>
          <p:nvPr/>
        </p:nvGrpSpPr>
        <p:grpSpPr>
          <a:xfrm>
            <a:off x="2142680" y="3544954"/>
            <a:ext cx="1568970" cy="1373076"/>
            <a:chOff x="4832408" y="1080977"/>
            <a:chExt cx="2581348" cy="594639"/>
          </a:xfrm>
        </p:grpSpPr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6E4B29E0-8340-4032-BBED-7A67410C6DF0}"/>
                </a:ext>
              </a:extLst>
            </p:cNvPr>
            <p:cNvSpPr/>
            <p:nvPr/>
          </p:nvSpPr>
          <p:spPr>
            <a:xfrm>
              <a:off x="4832408" y="1080977"/>
              <a:ext cx="2581347" cy="592363"/>
            </a:xfrm>
            <a:prstGeom prst="roundRect">
              <a:avLst>
                <a:gd name="adj" fmla="val 7775"/>
              </a:avLst>
            </a:prstGeom>
            <a:solidFill>
              <a:srgbClr val="A9D1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B5390701-62FF-4277-981E-B6121EF4D8C5}"/>
                </a:ext>
              </a:extLst>
            </p:cNvPr>
            <p:cNvSpPr/>
            <p:nvPr/>
          </p:nvSpPr>
          <p:spPr>
            <a:xfrm>
              <a:off x="4832409" y="1083253"/>
              <a:ext cx="2581347" cy="59236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>
                <a:lnSpc>
                  <a:spcPct val="150000"/>
                </a:lnSpc>
              </a:pPr>
              <a:r>
                <a:rPr lang="ko-KR" altLang="en-US" sz="1600" b="1" dirty="0">
                  <a:solidFill>
                    <a:schemeClr val="tx1"/>
                  </a:solidFill>
                </a:rPr>
                <a:t>캐릭터</a:t>
              </a:r>
              <a:endParaRPr lang="en-US" altLang="ko-KR" sz="16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99A69E25-2A94-416E-AE32-C6D8DFD6D446}"/>
              </a:ext>
            </a:extLst>
          </p:cNvPr>
          <p:cNvGrpSpPr/>
          <p:nvPr/>
        </p:nvGrpSpPr>
        <p:grpSpPr>
          <a:xfrm>
            <a:off x="4003147" y="3542678"/>
            <a:ext cx="1568970" cy="1373076"/>
            <a:chOff x="4832408" y="1080977"/>
            <a:chExt cx="2581348" cy="594639"/>
          </a:xfrm>
        </p:grpSpPr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6C97EBA5-C02E-4CE8-B8AD-4AD0BD088075}"/>
                </a:ext>
              </a:extLst>
            </p:cNvPr>
            <p:cNvSpPr/>
            <p:nvPr/>
          </p:nvSpPr>
          <p:spPr>
            <a:xfrm>
              <a:off x="4832408" y="1080977"/>
              <a:ext cx="2581347" cy="592363"/>
            </a:xfrm>
            <a:prstGeom prst="roundRect">
              <a:avLst>
                <a:gd name="adj" fmla="val 7775"/>
              </a:avLst>
            </a:prstGeom>
            <a:solidFill>
              <a:srgbClr val="A9D1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5CC4D2FC-3A1C-40FA-8EE7-2BF65B451A88}"/>
                </a:ext>
              </a:extLst>
            </p:cNvPr>
            <p:cNvSpPr/>
            <p:nvPr/>
          </p:nvSpPr>
          <p:spPr>
            <a:xfrm>
              <a:off x="4832409" y="1083253"/>
              <a:ext cx="2581347" cy="59236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>
                <a:lnSpc>
                  <a:spcPct val="150000"/>
                </a:lnSpc>
              </a:pPr>
              <a:r>
                <a:rPr lang="ko-KR" altLang="en-US" sz="1600" b="1" dirty="0">
                  <a:solidFill>
                    <a:schemeClr val="tx1"/>
                  </a:solidFill>
                </a:rPr>
                <a:t>플레이어</a:t>
              </a:r>
              <a:endParaRPr lang="en-US" altLang="ko-KR" sz="1600" b="1" dirty="0">
                <a:solidFill>
                  <a:schemeClr val="tx1"/>
                </a:solidFill>
              </a:endParaRPr>
            </a:p>
          </p:txBody>
        </p:sp>
      </p:grpSp>
      <p:pic>
        <p:nvPicPr>
          <p:cNvPr id="1038" name="Picture 14">
            <a:extLst>
              <a:ext uri="{FF2B5EF4-FFF2-40B4-BE49-F238E27FC236}">
                <a16:creationId xmlns:a16="http://schemas.microsoft.com/office/drawing/2014/main" id="{2FEE00B6-0107-4BE0-8674-88AEF22694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26" t="11056" r="9663" b="13121"/>
          <a:stretch/>
        </p:blipFill>
        <p:spPr bwMode="auto">
          <a:xfrm>
            <a:off x="4519452" y="3967739"/>
            <a:ext cx="625770" cy="582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6" name="그룹 35">
            <a:extLst>
              <a:ext uri="{FF2B5EF4-FFF2-40B4-BE49-F238E27FC236}">
                <a16:creationId xmlns:a16="http://schemas.microsoft.com/office/drawing/2014/main" id="{216C838F-76CC-49CE-A0F9-F326C0905052}"/>
              </a:ext>
            </a:extLst>
          </p:cNvPr>
          <p:cNvGrpSpPr/>
          <p:nvPr/>
        </p:nvGrpSpPr>
        <p:grpSpPr>
          <a:xfrm>
            <a:off x="2142679" y="5097032"/>
            <a:ext cx="1590183" cy="1301690"/>
            <a:chOff x="4832408" y="1080977"/>
            <a:chExt cx="2581348" cy="594639"/>
          </a:xfrm>
        </p:grpSpPr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1C178748-6ED0-4B74-A3EC-5A5B9C0067AF}"/>
                </a:ext>
              </a:extLst>
            </p:cNvPr>
            <p:cNvSpPr/>
            <p:nvPr/>
          </p:nvSpPr>
          <p:spPr>
            <a:xfrm>
              <a:off x="4832408" y="1080977"/>
              <a:ext cx="2581347" cy="592363"/>
            </a:xfrm>
            <a:prstGeom prst="roundRect">
              <a:avLst>
                <a:gd name="adj" fmla="val 7775"/>
              </a:avLst>
            </a:prstGeom>
            <a:solidFill>
              <a:srgbClr val="A9D1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F767F977-0A64-4598-BECC-05D560296544}"/>
                </a:ext>
              </a:extLst>
            </p:cNvPr>
            <p:cNvSpPr/>
            <p:nvPr/>
          </p:nvSpPr>
          <p:spPr>
            <a:xfrm>
              <a:off x="4832409" y="1083253"/>
              <a:ext cx="2581347" cy="59236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>
                <a:lnSpc>
                  <a:spcPct val="150000"/>
                </a:lnSpc>
              </a:pPr>
              <a:r>
                <a:rPr lang="ko-KR" altLang="en-US" sz="1600" b="1" dirty="0">
                  <a:solidFill>
                    <a:schemeClr val="tx1"/>
                  </a:solidFill>
                </a:rPr>
                <a:t>캐릭터</a:t>
              </a:r>
              <a:endParaRPr lang="en-US" altLang="ko-KR" sz="16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9F249F95-9E38-48EA-B0E3-DC74E73FB700}"/>
              </a:ext>
            </a:extLst>
          </p:cNvPr>
          <p:cNvGrpSpPr/>
          <p:nvPr/>
        </p:nvGrpSpPr>
        <p:grpSpPr>
          <a:xfrm>
            <a:off x="4003146" y="5094756"/>
            <a:ext cx="1590183" cy="1301690"/>
            <a:chOff x="4832408" y="1080977"/>
            <a:chExt cx="2581348" cy="594639"/>
          </a:xfrm>
        </p:grpSpPr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2D104835-2ACE-4AC5-BF16-E8629E9256AD}"/>
                </a:ext>
              </a:extLst>
            </p:cNvPr>
            <p:cNvSpPr/>
            <p:nvPr/>
          </p:nvSpPr>
          <p:spPr>
            <a:xfrm>
              <a:off x="4832408" y="1080977"/>
              <a:ext cx="2581347" cy="592363"/>
            </a:xfrm>
            <a:prstGeom prst="roundRect">
              <a:avLst>
                <a:gd name="adj" fmla="val 7775"/>
              </a:avLst>
            </a:prstGeom>
            <a:solidFill>
              <a:srgbClr val="A9D1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dirty="0"/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DCB255C0-F169-4137-B780-C18E214F616E}"/>
                </a:ext>
              </a:extLst>
            </p:cNvPr>
            <p:cNvSpPr/>
            <p:nvPr/>
          </p:nvSpPr>
          <p:spPr>
            <a:xfrm>
              <a:off x="4832409" y="1083253"/>
              <a:ext cx="2581347" cy="59236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>
                <a:lnSpc>
                  <a:spcPct val="150000"/>
                </a:lnSpc>
              </a:pPr>
              <a:r>
                <a:rPr lang="ko-KR" altLang="en-US" sz="1600" b="1" dirty="0">
                  <a:solidFill>
                    <a:schemeClr val="tx1"/>
                  </a:solidFill>
                </a:rPr>
                <a:t>플레이어</a:t>
              </a:r>
              <a:endParaRPr lang="en-US" altLang="ko-KR" sz="1600" b="1" dirty="0">
                <a:solidFill>
                  <a:schemeClr val="tx1"/>
                </a:solidFill>
              </a:endParaRPr>
            </a:p>
          </p:txBody>
        </p:sp>
      </p:grpSp>
      <p:pic>
        <p:nvPicPr>
          <p:cNvPr id="42" name="Picture 10">
            <a:extLst>
              <a:ext uri="{FF2B5EF4-FFF2-40B4-BE49-F238E27FC236}">
                <a16:creationId xmlns:a16="http://schemas.microsoft.com/office/drawing/2014/main" id="{86759807-A96A-4348-836B-071E65ED7E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4106" y="5496494"/>
            <a:ext cx="645650" cy="645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B03AA09B-28DD-4DAD-9EAC-5EC694655E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2858" y="5492873"/>
            <a:ext cx="678960" cy="678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96B26FBA-E89A-4FD5-B35C-A7374B4AAC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35"/>
          <a:stretch/>
        </p:blipFill>
        <p:spPr bwMode="auto">
          <a:xfrm>
            <a:off x="2506193" y="3900981"/>
            <a:ext cx="855980" cy="796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2">
            <a:extLst>
              <a:ext uri="{FF2B5EF4-FFF2-40B4-BE49-F238E27FC236}">
                <a16:creationId xmlns:a16="http://schemas.microsoft.com/office/drawing/2014/main" id="{E3C07893-F72F-435C-8356-1A84B8688F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267" y="3684464"/>
            <a:ext cx="1030054" cy="1030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18">
            <a:extLst>
              <a:ext uri="{FF2B5EF4-FFF2-40B4-BE49-F238E27FC236}">
                <a16:creationId xmlns:a16="http://schemas.microsoft.com/office/drawing/2014/main" id="{049CE5D8-B708-42C3-9787-C40C5CDCDE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866" y="5066512"/>
            <a:ext cx="1308492" cy="1308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3A26D8A0-7E6E-41CD-95C2-249E2F9F92B5}"/>
              </a:ext>
            </a:extLst>
          </p:cNvPr>
          <p:cNvSpPr/>
          <p:nvPr/>
        </p:nvSpPr>
        <p:spPr>
          <a:xfrm>
            <a:off x="479484" y="1541204"/>
            <a:ext cx="5554385" cy="330728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</a:rPr>
              <a:t>타 장르 게임에서 죽음을 활용하는 방식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B5F0A20-5890-4B17-A53B-BF347FD59B98}"/>
              </a:ext>
            </a:extLst>
          </p:cNvPr>
          <p:cNvSpPr txBox="1"/>
          <p:nvPr/>
        </p:nvSpPr>
        <p:spPr>
          <a:xfrm>
            <a:off x="4903824" y="3079761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불쾌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F7CEA8FA-C22A-46A4-9558-C9E5CF5514F7}"/>
              </a:ext>
            </a:extLst>
          </p:cNvPr>
          <p:cNvSpPr txBox="1"/>
          <p:nvPr/>
        </p:nvSpPr>
        <p:spPr>
          <a:xfrm>
            <a:off x="1183909" y="3079761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보상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431A79C4-BC69-4514-896E-C1958895DF4F}"/>
              </a:ext>
            </a:extLst>
          </p:cNvPr>
          <p:cNvSpPr txBox="1"/>
          <p:nvPr/>
        </p:nvSpPr>
        <p:spPr>
          <a:xfrm>
            <a:off x="2543691" y="4676220"/>
            <a:ext cx="72648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성장 지연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C0493D7-45DA-4A10-8ED3-3FFEB1D820ED}"/>
              </a:ext>
            </a:extLst>
          </p:cNvPr>
          <p:cNvSpPr txBox="1"/>
          <p:nvPr/>
        </p:nvSpPr>
        <p:spPr>
          <a:xfrm>
            <a:off x="4228209" y="4544580"/>
            <a:ext cx="11400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플레이 시간</a:t>
            </a:r>
            <a:r>
              <a:rPr lang="en-US" altLang="ko-KR" sz="1000" dirty="0"/>
              <a:t>, </a:t>
            </a:r>
          </a:p>
          <a:p>
            <a:r>
              <a:rPr lang="ko-KR" altLang="en-US" sz="1000" dirty="0"/>
              <a:t>투자 노동력 증가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A76AFD1-1D71-49DF-B536-96C09B108BE0}"/>
              </a:ext>
            </a:extLst>
          </p:cNvPr>
          <p:cNvSpPr txBox="1"/>
          <p:nvPr/>
        </p:nvSpPr>
        <p:spPr>
          <a:xfrm>
            <a:off x="2472624" y="6174324"/>
            <a:ext cx="85472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숙련도 증가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6357C770-4CAD-4381-82E8-3E9A4B0C58F2}"/>
              </a:ext>
            </a:extLst>
          </p:cNvPr>
          <p:cNvSpPr txBox="1"/>
          <p:nvPr/>
        </p:nvSpPr>
        <p:spPr>
          <a:xfrm>
            <a:off x="4198189" y="6179604"/>
            <a:ext cx="126829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/>
              <a:t>극복을 통항 성취감</a:t>
            </a:r>
            <a:endParaRPr lang="ko-KR" altLang="en-US" sz="1000" dirty="0"/>
          </a:p>
        </p:txBody>
      </p:sp>
      <p:sp>
        <p:nvSpPr>
          <p:cNvPr id="65" name="화살표: 오른쪽 64">
            <a:extLst>
              <a:ext uri="{FF2B5EF4-FFF2-40B4-BE49-F238E27FC236}">
                <a16:creationId xmlns:a16="http://schemas.microsoft.com/office/drawing/2014/main" id="{81C345A6-8EDF-4DA7-90AD-DD4EA3059C05}"/>
              </a:ext>
            </a:extLst>
          </p:cNvPr>
          <p:cNvSpPr/>
          <p:nvPr/>
        </p:nvSpPr>
        <p:spPr>
          <a:xfrm rot="5400000">
            <a:off x="3553868" y="4845267"/>
            <a:ext cx="625770" cy="425051"/>
          </a:xfrm>
          <a:prstGeom prst="right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개선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3D6A6D2-777E-4D17-8838-2BCE011BE8B7}"/>
              </a:ext>
            </a:extLst>
          </p:cNvPr>
          <p:cNvSpPr txBox="1"/>
          <p:nvPr/>
        </p:nvSpPr>
        <p:spPr>
          <a:xfrm>
            <a:off x="1094715" y="4697602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불쾌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F08430E-43FE-48BB-A388-BC0C63D1E234}"/>
              </a:ext>
            </a:extLst>
          </p:cNvPr>
          <p:cNvSpPr txBox="1"/>
          <p:nvPr/>
        </p:nvSpPr>
        <p:spPr>
          <a:xfrm>
            <a:off x="1058494" y="6157690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보상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9E414613-C7CC-4E70-A436-1F065C2F4399}"/>
              </a:ext>
            </a:extLst>
          </p:cNvPr>
          <p:cNvGrpSpPr/>
          <p:nvPr/>
        </p:nvGrpSpPr>
        <p:grpSpPr>
          <a:xfrm>
            <a:off x="767797" y="1888597"/>
            <a:ext cx="4884451" cy="1308492"/>
            <a:chOff x="860204" y="1823280"/>
            <a:chExt cx="4884451" cy="1308492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964C0ACB-95A4-4878-8AEB-9A4CFF4D525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81040" y="1916917"/>
              <a:ext cx="1121219" cy="1121219"/>
            </a:xfrm>
            <a:prstGeom prst="rect">
              <a:avLst/>
            </a:prstGeom>
          </p:spPr>
        </p:pic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3A245458-7CC2-426A-AAA0-FCCD40A711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14601" y="1962499"/>
              <a:ext cx="1030054" cy="10300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화살표: 오른쪽 5">
              <a:extLst>
                <a:ext uri="{FF2B5EF4-FFF2-40B4-BE49-F238E27FC236}">
                  <a16:creationId xmlns:a16="http://schemas.microsoft.com/office/drawing/2014/main" id="{8C124E41-1643-4BB6-A788-25745244481E}"/>
                </a:ext>
              </a:extLst>
            </p:cNvPr>
            <p:cNvSpPr/>
            <p:nvPr/>
          </p:nvSpPr>
          <p:spPr>
            <a:xfrm>
              <a:off x="3984076" y="2223247"/>
              <a:ext cx="748710" cy="508558"/>
            </a:xfrm>
            <a:prstGeom prst="rightArrow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042" name="Picture 18">
              <a:extLst>
                <a:ext uri="{FF2B5EF4-FFF2-40B4-BE49-F238E27FC236}">
                  <a16:creationId xmlns:a16="http://schemas.microsoft.com/office/drawing/2014/main" id="{6FCC3ED6-CBEE-4E12-B35D-D8F359B57D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0204" y="1823280"/>
              <a:ext cx="1308492" cy="13084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6" name="화살표: 오른쪽 55">
              <a:extLst>
                <a:ext uri="{FF2B5EF4-FFF2-40B4-BE49-F238E27FC236}">
                  <a16:creationId xmlns:a16="http://schemas.microsoft.com/office/drawing/2014/main" id="{297C1368-81E1-460A-87F8-C208EA2220E4}"/>
                </a:ext>
              </a:extLst>
            </p:cNvPr>
            <p:cNvSpPr/>
            <p:nvPr/>
          </p:nvSpPr>
          <p:spPr>
            <a:xfrm rot="10800000">
              <a:off x="2150513" y="2223247"/>
              <a:ext cx="748710" cy="508558"/>
            </a:xfrm>
            <a:prstGeom prst="rightArrow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69" name="사각형: 둥근 모서리 68">
            <a:extLst>
              <a:ext uri="{FF2B5EF4-FFF2-40B4-BE49-F238E27FC236}">
                <a16:creationId xmlns:a16="http://schemas.microsoft.com/office/drawing/2014/main" id="{52EC88F0-7653-4D41-902E-D077625E806E}"/>
              </a:ext>
            </a:extLst>
          </p:cNvPr>
          <p:cNvSpPr/>
          <p:nvPr/>
        </p:nvSpPr>
        <p:spPr>
          <a:xfrm>
            <a:off x="6154639" y="3449693"/>
            <a:ext cx="5558389" cy="2925311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93" name="Picture 2">
            <a:extLst>
              <a:ext uri="{FF2B5EF4-FFF2-40B4-BE49-F238E27FC236}">
                <a16:creationId xmlns:a16="http://schemas.microsoft.com/office/drawing/2014/main" id="{69B85F4E-624C-48F5-84C2-EB7CA0A0FD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99" t="9639" r="22001" b="9361"/>
          <a:stretch/>
        </p:blipFill>
        <p:spPr bwMode="auto">
          <a:xfrm>
            <a:off x="7611038" y="4550861"/>
            <a:ext cx="317970" cy="459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4" name="Picture 2">
            <a:extLst>
              <a:ext uri="{FF2B5EF4-FFF2-40B4-BE49-F238E27FC236}">
                <a16:creationId xmlns:a16="http://schemas.microsoft.com/office/drawing/2014/main" id="{A729A86E-C77E-475F-B0AC-9BD6209EB4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99" t="9639" r="22001" b="9361"/>
          <a:stretch/>
        </p:blipFill>
        <p:spPr bwMode="auto">
          <a:xfrm>
            <a:off x="8875729" y="4550861"/>
            <a:ext cx="317970" cy="459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" name="그림 94">
            <a:extLst>
              <a:ext uri="{FF2B5EF4-FFF2-40B4-BE49-F238E27FC236}">
                <a16:creationId xmlns:a16="http://schemas.microsoft.com/office/drawing/2014/main" id="{B6691368-F35F-480C-AAB0-AA417EE837FC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80" t="8476" r="19006" b="12801"/>
          <a:stretch/>
        </p:blipFill>
        <p:spPr>
          <a:xfrm>
            <a:off x="10140420" y="4544963"/>
            <a:ext cx="372239" cy="459922"/>
          </a:xfrm>
          <a:prstGeom prst="rect">
            <a:avLst/>
          </a:prstGeom>
        </p:spPr>
      </p:pic>
      <p:pic>
        <p:nvPicPr>
          <p:cNvPr id="97" name="Picture 2">
            <a:extLst>
              <a:ext uri="{FF2B5EF4-FFF2-40B4-BE49-F238E27FC236}">
                <a16:creationId xmlns:a16="http://schemas.microsoft.com/office/drawing/2014/main" id="{9AAC78AD-042F-4526-8D94-70330D6718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99" t="9639" r="22001" b="9361"/>
          <a:stretch/>
        </p:blipFill>
        <p:spPr bwMode="auto">
          <a:xfrm>
            <a:off x="6495156" y="4550861"/>
            <a:ext cx="317970" cy="459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" name="Picture 2">
            <a:extLst>
              <a:ext uri="{FF2B5EF4-FFF2-40B4-BE49-F238E27FC236}">
                <a16:creationId xmlns:a16="http://schemas.microsoft.com/office/drawing/2014/main" id="{9A7DAD4F-FA06-4F20-8DC6-3F3D9D3412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99" t="9639" r="22001" b="9361"/>
          <a:stretch/>
        </p:blipFill>
        <p:spPr bwMode="auto">
          <a:xfrm>
            <a:off x="10165642" y="5283821"/>
            <a:ext cx="317970" cy="459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0DE11CD-9955-4483-BE07-E6D5EAA5F3D7}"/>
              </a:ext>
            </a:extLst>
          </p:cNvPr>
          <p:cNvSpPr txBox="1"/>
          <p:nvPr/>
        </p:nvSpPr>
        <p:spPr>
          <a:xfrm>
            <a:off x="2271821" y="2698233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/>
              <a:t>극복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9B9A0C1-725D-4871-980F-38AFEC4437C3}"/>
              </a:ext>
            </a:extLst>
          </p:cNvPr>
          <p:cNvSpPr txBox="1"/>
          <p:nvPr/>
        </p:nvSpPr>
        <p:spPr>
          <a:xfrm>
            <a:off x="3882925" y="2698233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조우</a:t>
            </a:r>
          </a:p>
        </p:txBody>
      </p:sp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9758E5C8-220D-490D-ACF2-4A959E9EDA7E}"/>
              </a:ext>
            </a:extLst>
          </p:cNvPr>
          <p:cNvCxnSpPr>
            <a:cxnSpLocks/>
            <a:stCxn id="95" idx="0"/>
            <a:endCxn id="94" idx="0"/>
          </p:cNvCxnSpPr>
          <p:nvPr/>
        </p:nvCxnSpPr>
        <p:spPr>
          <a:xfrm rot="16200000" flipH="1" flipV="1">
            <a:off x="9677678" y="3901999"/>
            <a:ext cx="5898" cy="1291826"/>
          </a:xfrm>
          <a:prstGeom prst="bentConnector3">
            <a:avLst>
              <a:gd name="adj1" fmla="val -3875890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00CE4DE0-7933-4BB6-AFF4-A483B483C680}"/>
              </a:ext>
            </a:extLst>
          </p:cNvPr>
          <p:cNvCxnSpPr>
            <a:stCxn id="97" idx="2"/>
          </p:cNvCxnSpPr>
          <p:nvPr/>
        </p:nvCxnSpPr>
        <p:spPr>
          <a:xfrm flipV="1">
            <a:off x="6654141" y="5004885"/>
            <a:ext cx="3672399" cy="589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연결선: 꺾임 78">
            <a:extLst>
              <a:ext uri="{FF2B5EF4-FFF2-40B4-BE49-F238E27FC236}">
                <a16:creationId xmlns:a16="http://schemas.microsoft.com/office/drawing/2014/main" id="{D292CA43-9EAC-4322-933D-A073B25B7783}"/>
              </a:ext>
            </a:extLst>
          </p:cNvPr>
          <p:cNvCxnSpPr>
            <a:cxnSpLocks/>
            <a:stCxn id="94" idx="2"/>
          </p:cNvCxnSpPr>
          <p:nvPr/>
        </p:nvCxnSpPr>
        <p:spPr>
          <a:xfrm rot="16200000" flipH="1">
            <a:off x="9852033" y="4193463"/>
            <a:ext cx="739585" cy="2374223"/>
          </a:xfrm>
          <a:prstGeom prst="bentConnector2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146A1654-0BD9-4266-A9F2-FBF3D02526DC}"/>
              </a:ext>
            </a:extLst>
          </p:cNvPr>
          <p:cNvSpPr txBox="1"/>
          <p:nvPr/>
        </p:nvSpPr>
        <p:spPr>
          <a:xfrm>
            <a:off x="9439585" y="4040951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부활</a:t>
            </a:r>
            <a:endParaRPr lang="ko-KR" altLang="en-US" dirty="0"/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E025D182-5F22-4B85-A7A4-C6C73A2A93C4}"/>
              </a:ext>
            </a:extLst>
          </p:cNvPr>
          <p:cNvSpPr/>
          <p:nvPr/>
        </p:nvSpPr>
        <p:spPr>
          <a:xfrm rot="1199795">
            <a:off x="8852567" y="5097810"/>
            <a:ext cx="1259613" cy="909757"/>
          </a:xfrm>
          <a:prstGeom prst="ellipse">
            <a:avLst/>
          </a:prstGeom>
          <a:noFill/>
          <a:ln w="25400">
            <a:solidFill>
              <a:schemeClr val="accent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6" name="연결선: 꺾임 85">
            <a:extLst>
              <a:ext uri="{FF2B5EF4-FFF2-40B4-BE49-F238E27FC236}">
                <a16:creationId xmlns:a16="http://schemas.microsoft.com/office/drawing/2014/main" id="{5277D361-CBD6-4BE7-B185-A0FA67F67337}"/>
              </a:ext>
            </a:extLst>
          </p:cNvPr>
          <p:cNvCxnSpPr>
            <a:cxnSpLocks/>
            <a:stCxn id="85" idx="3"/>
            <a:endCxn id="99" idx="3"/>
          </p:cNvCxnSpPr>
          <p:nvPr/>
        </p:nvCxnSpPr>
        <p:spPr>
          <a:xfrm flipH="1">
            <a:off x="8409534" y="5702654"/>
            <a:ext cx="544355" cy="6589"/>
          </a:xfrm>
          <a:prstGeom prst="straightConnector1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9CF850D0-462A-411C-8F35-3EF41147D7F1}"/>
              </a:ext>
            </a:extLst>
          </p:cNvPr>
          <p:cNvSpPr txBox="1"/>
          <p:nvPr/>
        </p:nvSpPr>
        <p:spPr>
          <a:xfrm>
            <a:off x="6839845" y="5586132"/>
            <a:ext cx="15696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재도전을 </a:t>
            </a:r>
            <a:r>
              <a:rPr lang="ko-KR" altLang="en-US" sz="1000"/>
              <a:t>위한 육성과정</a:t>
            </a:r>
            <a:endParaRPr lang="ko-KR" altLang="en-US" sz="1000" dirty="0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13D986B1-5C1F-433B-B8C8-30EBB26D6DF4}"/>
              </a:ext>
            </a:extLst>
          </p:cNvPr>
          <p:cNvSpPr txBox="1"/>
          <p:nvPr/>
        </p:nvSpPr>
        <p:spPr>
          <a:xfrm>
            <a:off x="10447278" y="5283820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극복</a:t>
            </a:r>
            <a:endParaRPr lang="ko-KR" altLang="en-US" dirty="0"/>
          </a:p>
        </p:txBody>
      </p:sp>
      <p:sp>
        <p:nvSpPr>
          <p:cNvPr id="116" name="사각형: 둥근 모서리 115">
            <a:extLst>
              <a:ext uri="{FF2B5EF4-FFF2-40B4-BE49-F238E27FC236}">
                <a16:creationId xmlns:a16="http://schemas.microsoft.com/office/drawing/2014/main" id="{DC9A2A5A-1E4B-44A7-8432-3DE505769365}"/>
              </a:ext>
            </a:extLst>
          </p:cNvPr>
          <p:cNvSpPr/>
          <p:nvPr/>
        </p:nvSpPr>
        <p:spPr>
          <a:xfrm>
            <a:off x="6354949" y="3503219"/>
            <a:ext cx="2936409" cy="651426"/>
          </a:xfrm>
          <a:prstGeom prst="roundRect">
            <a:avLst>
              <a:gd name="adj" fmla="val 7775"/>
            </a:avLst>
          </a:prstGeom>
          <a:solidFill>
            <a:srgbClr val="A9D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/>
          </a:p>
        </p:txBody>
      </p:sp>
      <p:pic>
        <p:nvPicPr>
          <p:cNvPr id="118" name="Picture 2">
            <a:extLst>
              <a:ext uri="{FF2B5EF4-FFF2-40B4-BE49-F238E27FC236}">
                <a16:creationId xmlns:a16="http://schemas.microsoft.com/office/drawing/2014/main" id="{58D3C6D2-E158-4C85-A289-3E74049037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99" t="9639" r="22001" b="9361"/>
          <a:stretch/>
        </p:blipFill>
        <p:spPr bwMode="auto">
          <a:xfrm>
            <a:off x="6495156" y="3593182"/>
            <a:ext cx="317970" cy="459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9" name="그림 118">
            <a:extLst>
              <a:ext uri="{FF2B5EF4-FFF2-40B4-BE49-F238E27FC236}">
                <a16:creationId xmlns:a16="http://schemas.microsoft.com/office/drawing/2014/main" id="{DA6DDBF6-91AA-427B-AD8E-87C43F233ECF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80" t="8476" r="19006" b="12801"/>
          <a:stretch/>
        </p:blipFill>
        <p:spPr>
          <a:xfrm>
            <a:off x="7759847" y="3593182"/>
            <a:ext cx="372239" cy="459922"/>
          </a:xfrm>
          <a:prstGeom prst="rect">
            <a:avLst/>
          </a:prstGeom>
        </p:spPr>
      </p:pic>
      <p:sp>
        <p:nvSpPr>
          <p:cNvPr id="120" name="TextBox 119">
            <a:extLst>
              <a:ext uri="{FF2B5EF4-FFF2-40B4-BE49-F238E27FC236}">
                <a16:creationId xmlns:a16="http://schemas.microsoft.com/office/drawing/2014/main" id="{63BA0FD1-DCB3-4097-BA43-0B1B34C64447}"/>
              </a:ext>
            </a:extLst>
          </p:cNvPr>
          <p:cNvSpPr txBox="1"/>
          <p:nvPr/>
        </p:nvSpPr>
        <p:spPr>
          <a:xfrm>
            <a:off x="6718030" y="3804633"/>
            <a:ext cx="98296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세이브 포인트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EAB8EDCC-AA51-4D66-B621-6D0F74E6C649}"/>
              </a:ext>
            </a:extLst>
          </p:cNvPr>
          <p:cNvSpPr txBox="1"/>
          <p:nvPr/>
        </p:nvSpPr>
        <p:spPr>
          <a:xfrm>
            <a:off x="8069995" y="3804633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죽음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886091BF-4F3F-4381-87D7-3944C8E2E9FD}"/>
              </a:ext>
            </a:extLst>
          </p:cNvPr>
          <p:cNvSpPr txBox="1"/>
          <p:nvPr/>
        </p:nvSpPr>
        <p:spPr>
          <a:xfrm>
            <a:off x="8593731" y="3804633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타임라인</a:t>
            </a:r>
          </a:p>
        </p:txBody>
      </p: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E0750F04-585B-46B6-9BC5-F152A6523143}"/>
              </a:ext>
            </a:extLst>
          </p:cNvPr>
          <p:cNvCxnSpPr/>
          <p:nvPr/>
        </p:nvCxnSpPr>
        <p:spPr>
          <a:xfrm>
            <a:off x="8716199" y="3804633"/>
            <a:ext cx="45268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254772" y="-753325"/>
            <a:ext cx="635855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dirty="0">
                <a:solidFill>
                  <a:srgbClr val="FF0000"/>
                </a:solidFill>
              </a:rPr>
              <a:t>위의 </a:t>
            </a:r>
            <a:r>
              <a:rPr lang="en-US" altLang="ko-KR" sz="1400" dirty="0">
                <a:solidFill>
                  <a:srgbClr val="FF0000"/>
                </a:solidFill>
              </a:rPr>
              <a:t>4</a:t>
            </a:r>
            <a:r>
              <a:rPr lang="ko-KR" altLang="en-US" sz="1400" dirty="0">
                <a:solidFill>
                  <a:srgbClr val="FF0000"/>
                </a:solidFill>
              </a:rPr>
              <a:t>가지 요소에서 왜</a:t>
            </a:r>
            <a:r>
              <a:rPr lang="en-US" altLang="ko-KR" sz="1400" dirty="0">
                <a:solidFill>
                  <a:srgbClr val="FF0000"/>
                </a:solidFill>
              </a:rPr>
              <a:t>? </a:t>
            </a:r>
            <a:r>
              <a:rPr lang="ko-KR" altLang="en-US" sz="1400" dirty="0">
                <a:solidFill>
                  <a:srgbClr val="FF0000"/>
                </a:solidFill>
              </a:rPr>
              <a:t>식별과 자원은 </a:t>
            </a:r>
            <a:r>
              <a:rPr lang="ko-KR" altLang="en-US" sz="1400" dirty="0" err="1">
                <a:solidFill>
                  <a:srgbClr val="FF0000"/>
                </a:solidFill>
              </a:rPr>
              <a:t>빠진것인가</a:t>
            </a:r>
            <a:r>
              <a:rPr lang="en-US" altLang="ko-KR" sz="1400" dirty="0">
                <a:solidFill>
                  <a:srgbClr val="FF0000"/>
                </a:solidFill>
              </a:rPr>
              <a:t>?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dirty="0">
                <a:solidFill>
                  <a:srgbClr val="FF0000"/>
                </a:solidFill>
              </a:rPr>
              <a:t>조우가 아니라 죽음이라고 표현 하는게 더 직관적이지 않나</a:t>
            </a:r>
            <a:r>
              <a:rPr lang="en-US" altLang="ko-KR" sz="1400" dirty="0">
                <a:solidFill>
                  <a:srgbClr val="FF0000"/>
                </a:solidFill>
              </a:rPr>
              <a:t>?</a:t>
            </a:r>
          </a:p>
        </p:txBody>
      </p:sp>
      <p:sp>
        <p:nvSpPr>
          <p:cNvPr id="76" name="사각형: 둥근 모서리 14">
            <a:extLst>
              <a:ext uri="{FF2B5EF4-FFF2-40B4-BE49-F238E27FC236}">
                <a16:creationId xmlns:a16="http://schemas.microsoft.com/office/drawing/2014/main" id="{18BD3C54-1CEE-4FE1-A325-E2D04A390E61}"/>
              </a:ext>
            </a:extLst>
          </p:cNvPr>
          <p:cNvSpPr/>
          <p:nvPr/>
        </p:nvSpPr>
        <p:spPr>
          <a:xfrm>
            <a:off x="3107939" y="-1409368"/>
            <a:ext cx="2581347" cy="592363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사각형: 둥근 모서리 15">
            <a:extLst>
              <a:ext uri="{FF2B5EF4-FFF2-40B4-BE49-F238E27FC236}">
                <a16:creationId xmlns:a16="http://schemas.microsoft.com/office/drawing/2014/main" id="{B9461D0C-F703-4A35-913C-4CF0105B13A2}"/>
              </a:ext>
            </a:extLst>
          </p:cNvPr>
          <p:cNvSpPr/>
          <p:nvPr/>
        </p:nvSpPr>
        <p:spPr>
          <a:xfrm>
            <a:off x="8875729" y="-1409368"/>
            <a:ext cx="2581347" cy="592363"/>
          </a:xfrm>
          <a:prstGeom prst="roundRect">
            <a:avLst>
              <a:gd name="adj" fmla="val 7775"/>
            </a:avLst>
          </a:prstGeom>
          <a:solidFill>
            <a:srgbClr val="A9D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사각형: 둥근 모서리 16">
            <a:extLst>
              <a:ext uri="{FF2B5EF4-FFF2-40B4-BE49-F238E27FC236}">
                <a16:creationId xmlns:a16="http://schemas.microsoft.com/office/drawing/2014/main" id="{A48D8B75-5387-4DFD-9EAC-BE71BC5CED93}"/>
              </a:ext>
            </a:extLst>
          </p:cNvPr>
          <p:cNvSpPr/>
          <p:nvPr/>
        </p:nvSpPr>
        <p:spPr>
          <a:xfrm>
            <a:off x="5991834" y="-1409368"/>
            <a:ext cx="2581347" cy="592363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사각형: 둥근 모서리 17">
            <a:extLst>
              <a:ext uri="{FF2B5EF4-FFF2-40B4-BE49-F238E27FC236}">
                <a16:creationId xmlns:a16="http://schemas.microsoft.com/office/drawing/2014/main" id="{9C697ED8-45D7-443E-B89B-C4C3C1A24496}"/>
              </a:ext>
            </a:extLst>
          </p:cNvPr>
          <p:cNvSpPr/>
          <p:nvPr/>
        </p:nvSpPr>
        <p:spPr>
          <a:xfrm>
            <a:off x="224044" y="-1409368"/>
            <a:ext cx="2581347" cy="592363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FE761B39-EAC9-4D43-AD2F-EC7E75BF51E0}"/>
              </a:ext>
            </a:extLst>
          </p:cNvPr>
          <p:cNvSpPr/>
          <p:nvPr/>
        </p:nvSpPr>
        <p:spPr>
          <a:xfrm>
            <a:off x="224045" y="-1407092"/>
            <a:ext cx="2581347" cy="5923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b="1" dirty="0" err="1">
                <a:solidFill>
                  <a:schemeClr val="bg2">
                    <a:lumMod val="50000"/>
                  </a:schemeClr>
                </a:solidFill>
              </a:rPr>
              <a:t>역속적</a:t>
            </a:r>
            <a:r>
              <a:rPr lang="ko-KR" altLang="en-US" sz="1600" b="1" dirty="0">
                <a:solidFill>
                  <a:schemeClr val="bg2">
                    <a:lumMod val="50000"/>
                  </a:schemeClr>
                </a:solidFill>
              </a:rPr>
              <a:t> 죽음</a:t>
            </a:r>
            <a:endParaRPr lang="en-US" altLang="ko-KR" sz="16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0FFB64DA-5A18-4701-A8A7-3B9279AD3CCB}"/>
              </a:ext>
            </a:extLst>
          </p:cNvPr>
          <p:cNvSpPr/>
          <p:nvPr/>
        </p:nvSpPr>
        <p:spPr>
          <a:xfrm>
            <a:off x="3107940" y="-1407092"/>
            <a:ext cx="2581347" cy="5923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chemeClr val="bg2">
                    <a:lumMod val="50000"/>
                  </a:schemeClr>
                </a:solidFill>
              </a:rPr>
              <a:t>랜덤 생성</a:t>
            </a:r>
            <a:endParaRPr lang="en-US" altLang="ko-KR" sz="16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56DCD3AB-2304-417E-98DF-6BF44C9D2B06}"/>
              </a:ext>
            </a:extLst>
          </p:cNvPr>
          <p:cNvSpPr/>
          <p:nvPr/>
        </p:nvSpPr>
        <p:spPr>
          <a:xfrm>
            <a:off x="5991835" y="-1407092"/>
            <a:ext cx="2581347" cy="5923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b="1">
                <a:solidFill>
                  <a:schemeClr val="bg2">
                    <a:lumMod val="50000"/>
                  </a:schemeClr>
                </a:solidFill>
              </a:rPr>
              <a:t>식별 요소</a:t>
            </a:r>
            <a:endParaRPr lang="en-US" altLang="ko-KR" sz="16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72884678-2ED7-49A0-B009-780676AC2C0D}"/>
              </a:ext>
            </a:extLst>
          </p:cNvPr>
          <p:cNvSpPr/>
          <p:nvPr/>
        </p:nvSpPr>
        <p:spPr>
          <a:xfrm>
            <a:off x="8875730" y="-1407092"/>
            <a:ext cx="2581347" cy="5923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chemeClr val="tx1"/>
                </a:solidFill>
              </a:rPr>
              <a:t>자원 관리</a:t>
            </a:r>
            <a:endParaRPr lang="en-US" altLang="ko-KR" sz="16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39413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E1AAD97F-537F-4070-8770-C586761D772F}"/>
              </a:ext>
            </a:extLst>
          </p:cNvPr>
          <p:cNvSpPr/>
          <p:nvPr/>
        </p:nvSpPr>
        <p:spPr>
          <a:xfrm>
            <a:off x="6154640" y="4328515"/>
            <a:ext cx="5557876" cy="2277007"/>
          </a:xfrm>
          <a:prstGeom prst="roundRect">
            <a:avLst>
              <a:gd name="adj" fmla="val 352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BCBDAE8F-D8F3-45BC-9969-E9DEF7FB5697}"/>
              </a:ext>
            </a:extLst>
          </p:cNvPr>
          <p:cNvSpPr/>
          <p:nvPr/>
        </p:nvSpPr>
        <p:spPr>
          <a:xfrm>
            <a:off x="477537" y="4326494"/>
            <a:ext cx="5557876" cy="2278564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60AF78AD-498C-4999-BF4E-B7F61EB27725}"/>
              </a:ext>
            </a:extLst>
          </p:cNvPr>
          <p:cNvSpPr/>
          <p:nvPr/>
        </p:nvSpPr>
        <p:spPr>
          <a:xfrm>
            <a:off x="479485" y="1959931"/>
            <a:ext cx="5554385" cy="2278564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5FCF077-2372-48CB-8A32-6FE20F685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왜</a:t>
            </a:r>
            <a:r>
              <a:rPr lang="en-US" altLang="ko-KR" dirty="0"/>
              <a:t>?? </a:t>
            </a:r>
            <a:r>
              <a:rPr lang="ko-KR" altLang="en-US" dirty="0"/>
              <a:t>로그</a:t>
            </a:r>
            <a:r>
              <a:rPr lang="en-US" altLang="ko-KR" dirty="0"/>
              <a:t>-</a:t>
            </a:r>
            <a:r>
              <a:rPr lang="ko-KR" altLang="en-US" dirty="0" err="1"/>
              <a:t>라이크</a:t>
            </a:r>
            <a:r>
              <a:rPr lang="en-US" altLang="ko-KR" dirty="0"/>
              <a:t>(ROGUE-Like)</a:t>
            </a:r>
            <a:r>
              <a:rPr lang="ko-KR" altLang="en-US" dirty="0"/>
              <a:t>게임에 빠져들까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ADCAE498-7023-4795-BABF-8DF9CE9358D3}"/>
              </a:ext>
            </a:extLst>
          </p:cNvPr>
          <p:cNvSpPr/>
          <p:nvPr/>
        </p:nvSpPr>
        <p:spPr>
          <a:xfrm>
            <a:off x="479484" y="780354"/>
            <a:ext cx="11233034" cy="682152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</a:rPr>
              <a:t>로그 </a:t>
            </a:r>
            <a:r>
              <a:rPr lang="en-US" altLang="ko-KR" sz="1400" b="1" dirty="0">
                <a:solidFill>
                  <a:schemeClr val="tx1"/>
                </a:solidFill>
              </a:rPr>
              <a:t>– </a:t>
            </a:r>
            <a:r>
              <a:rPr lang="ko-KR" altLang="en-US" sz="1400" b="1" dirty="0" err="1">
                <a:solidFill>
                  <a:schemeClr val="tx1"/>
                </a:solidFill>
              </a:rPr>
              <a:t>라이크의</a:t>
            </a:r>
            <a:r>
              <a:rPr lang="ko-KR" altLang="en-US" sz="1400" b="1" dirty="0">
                <a:solidFill>
                  <a:schemeClr val="tx1"/>
                </a:solidFill>
              </a:rPr>
              <a:t> 핵심 요소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8A00C9F9-1DB9-484C-910D-360D6A50ABE6}"/>
              </a:ext>
            </a:extLst>
          </p:cNvPr>
          <p:cNvGrpSpPr/>
          <p:nvPr/>
        </p:nvGrpSpPr>
        <p:grpSpPr>
          <a:xfrm>
            <a:off x="4307790" y="818937"/>
            <a:ext cx="2581348" cy="594639"/>
            <a:chOff x="4832408" y="1080977"/>
            <a:chExt cx="2581348" cy="594639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F63DE6B1-31F5-4B08-AF69-C66788220371}"/>
                </a:ext>
              </a:extLst>
            </p:cNvPr>
            <p:cNvSpPr/>
            <p:nvPr/>
          </p:nvSpPr>
          <p:spPr>
            <a:xfrm>
              <a:off x="4832408" y="1080977"/>
              <a:ext cx="2581347" cy="592363"/>
            </a:xfrm>
            <a:prstGeom prst="roundRect">
              <a:avLst>
                <a:gd name="adj" fmla="val 7775"/>
              </a:avLst>
            </a:prstGeom>
            <a:solidFill>
              <a:srgbClr val="A9D1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4918C34B-B8A6-4269-9022-8F56E2E2A983}"/>
                </a:ext>
              </a:extLst>
            </p:cNvPr>
            <p:cNvSpPr/>
            <p:nvPr/>
          </p:nvSpPr>
          <p:spPr>
            <a:xfrm>
              <a:off x="4832409" y="1083253"/>
              <a:ext cx="2581347" cy="59236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1600" b="1" dirty="0">
                  <a:solidFill>
                    <a:schemeClr val="tx1"/>
                  </a:solidFill>
                </a:rPr>
                <a:t>영속적 죽음</a:t>
              </a:r>
              <a:endParaRPr lang="en-US" altLang="ko-KR" sz="16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E74E15F-7073-453A-94B6-3B776FE9A945}"/>
              </a:ext>
            </a:extLst>
          </p:cNvPr>
          <p:cNvGrpSpPr/>
          <p:nvPr/>
        </p:nvGrpSpPr>
        <p:grpSpPr>
          <a:xfrm>
            <a:off x="8005019" y="816661"/>
            <a:ext cx="2581348" cy="594639"/>
            <a:chOff x="7716303" y="1080977"/>
            <a:chExt cx="2581348" cy="594639"/>
          </a:xfrm>
          <a:noFill/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3DA70D48-CDAF-4011-81FA-F4C65DACCA80}"/>
                </a:ext>
              </a:extLst>
            </p:cNvPr>
            <p:cNvSpPr/>
            <p:nvPr/>
          </p:nvSpPr>
          <p:spPr>
            <a:xfrm>
              <a:off x="7716303" y="1080977"/>
              <a:ext cx="2581347" cy="592363"/>
            </a:xfrm>
            <a:prstGeom prst="roundRect">
              <a:avLst>
                <a:gd name="adj" fmla="val 777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FBB720E0-325C-4AD3-8EE5-ACD67B794458}"/>
                </a:ext>
              </a:extLst>
            </p:cNvPr>
            <p:cNvSpPr/>
            <p:nvPr/>
          </p:nvSpPr>
          <p:spPr>
            <a:xfrm>
              <a:off x="7716304" y="1083253"/>
              <a:ext cx="2581347" cy="59236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1600" b="1" dirty="0">
                  <a:solidFill>
                    <a:schemeClr val="bg2">
                      <a:lumMod val="75000"/>
                    </a:schemeClr>
                  </a:solidFill>
                </a:rPr>
                <a:t>랜덤 생성</a:t>
              </a:r>
              <a:endParaRPr lang="en-US" altLang="ko-KR" sz="1600" b="1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3A26D8A0-7E6E-41CD-95C2-249E2F9F92B5}"/>
              </a:ext>
            </a:extLst>
          </p:cNvPr>
          <p:cNvSpPr/>
          <p:nvPr/>
        </p:nvSpPr>
        <p:spPr>
          <a:xfrm>
            <a:off x="479484" y="1541204"/>
            <a:ext cx="11233034" cy="330728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</a:rPr>
              <a:t>로그 </a:t>
            </a:r>
            <a:r>
              <a:rPr lang="en-US" altLang="ko-KR" sz="1400" b="1" dirty="0">
                <a:solidFill>
                  <a:schemeClr val="tx1"/>
                </a:solidFill>
              </a:rPr>
              <a:t>- </a:t>
            </a:r>
            <a:r>
              <a:rPr lang="ko-KR" altLang="en-US" sz="1400" b="1" dirty="0" err="1">
                <a:solidFill>
                  <a:schemeClr val="tx1"/>
                </a:solidFill>
              </a:rPr>
              <a:t>라이크</a:t>
            </a:r>
            <a:r>
              <a:rPr lang="ko-KR" altLang="en-US" sz="1400" b="1" dirty="0">
                <a:solidFill>
                  <a:schemeClr val="tx1"/>
                </a:solidFill>
              </a:rPr>
              <a:t> 게임의 죽음 키워드의 활용 </a:t>
            </a:r>
            <a:r>
              <a:rPr lang="en-US" altLang="ko-KR" sz="1400" b="1" dirty="0">
                <a:solidFill>
                  <a:schemeClr val="tx1"/>
                </a:solidFill>
              </a:rPr>
              <a:t>: “</a:t>
            </a:r>
            <a:r>
              <a:rPr lang="ko-KR" altLang="en-US" sz="1400" b="1" dirty="0">
                <a:solidFill>
                  <a:schemeClr val="tx1"/>
                </a:solidFill>
              </a:rPr>
              <a:t>긴장 강화를 위한 영속적 죽음</a:t>
            </a:r>
            <a:r>
              <a:rPr lang="en-US" altLang="ko-KR" sz="1400" b="1" dirty="0">
                <a:solidFill>
                  <a:schemeClr val="tx1"/>
                </a:solidFill>
              </a:rPr>
              <a:t>”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A19A2FB4-D356-4B13-B4B3-7FE096216B98}"/>
              </a:ext>
            </a:extLst>
          </p:cNvPr>
          <p:cNvSpPr/>
          <p:nvPr/>
        </p:nvSpPr>
        <p:spPr>
          <a:xfrm>
            <a:off x="6154639" y="1950630"/>
            <a:ext cx="5557876" cy="2287865"/>
          </a:xfrm>
          <a:prstGeom prst="roundRect">
            <a:avLst>
              <a:gd name="adj" fmla="val 352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tx1"/>
                </a:solidFill>
              </a:rPr>
              <a:t>&lt;</a:t>
            </a:r>
            <a:r>
              <a:rPr lang="ko-KR" altLang="en-US" sz="1200" b="1" dirty="0">
                <a:solidFill>
                  <a:schemeClr val="tx1"/>
                </a:solidFill>
              </a:rPr>
              <a:t>영속적 죽음과 기존 게임의 죽음의 차이</a:t>
            </a:r>
            <a:r>
              <a:rPr lang="en-US" altLang="ko-KR" sz="1200" b="1" dirty="0">
                <a:solidFill>
                  <a:schemeClr val="tx1"/>
                </a:solidFill>
              </a:rPr>
              <a:t>&gt;</a:t>
            </a:r>
          </a:p>
          <a:p>
            <a:pPr marL="85725" indent="-85725">
              <a:lnSpc>
                <a:spcPct val="150000"/>
              </a:lnSpc>
              <a:buFontTx/>
              <a:buChar char="-"/>
            </a:pPr>
            <a:r>
              <a:rPr lang="en-US" altLang="ko-KR" sz="1000" dirty="0">
                <a:solidFill>
                  <a:schemeClr val="tx1"/>
                </a:solidFill>
              </a:rPr>
              <a:t>‘</a:t>
            </a:r>
            <a:r>
              <a:rPr lang="ko-KR" altLang="en-US" sz="1000" dirty="0">
                <a:solidFill>
                  <a:schemeClr val="tx1"/>
                </a:solidFill>
              </a:rPr>
              <a:t>세이브 </a:t>
            </a:r>
            <a:r>
              <a:rPr lang="ko-KR" altLang="en-US" sz="1000" dirty="0" err="1">
                <a:solidFill>
                  <a:schemeClr val="tx1"/>
                </a:solidFill>
              </a:rPr>
              <a:t>포이트</a:t>
            </a:r>
            <a:r>
              <a:rPr lang="en-US" altLang="ko-KR" sz="1000" dirty="0">
                <a:solidFill>
                  <a:schemeClr val="tx1"/>
                </a:solidFill>
              </a:rPr>
              <a:t>’</a:t>
            </a:r>
            <a:r>
              <a:rPr lang="ko-KR" altLang="en-US" sz="1000" dirty="0">
                <a:solidFill>
                  <a:schemeClr val="tx1"/>
                </a:solidFill>
              </a:rPr>
              <a:t>가 없으며</a:t>
            </a:r>
            <a:r>
              <a:rPr lang="en-US" altLang="ko-KR" sz="1000" dirty="0">
                <a:solidFill>
                  <a:schemeClr val="tx1"/>
                </a:solidFill>
              </a:rPr>
              <a:t>, </a:t>
            </a:r>
            <a:r>
              <a:rPr lang="ko-KR" altLang="en-US" sz="1000" dirty="0">
                <a:solidFill>
                  <a:schemeClr val="tx1"/>
                </a:solidFill>
              </a:rPr>
              <a:t>죽으면 캐릭터의 정보와 플레이 기록이 모두 사라진다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</a:p>
          <a:p>
            <a:pPr marL="85725" indent="-85725">
              <a:lnSpc>
                <a:spcPct val="150000"/>
              </a:lnSpc>
              <a:buFontTx/>
              <a:buChar char="-"/>
            </a:pPr>
            <a:r>
              <a:rPr lang="ko-KR" altLang="en-US" sz="1000" dirty="0">
                <a:solidFill>
                  <a:schemeClr val="tx1"/>
                </a:solidFill>
              </a:rPr>
              <a:t>시간을 투자해 성장 </a:t>
            </a:r>
            <a:r>
              <a:rPr lang="en-US" altLang="ko-KR" sz="1000" dirty="0">
                <a:solidFill>
                  <a:schemeClr val="tx1"/>
                </a:solidFill>
              </a:rPr>
              <a:t>/ </a:t>
            </a:r>
            <a:r>
              <a:rPr lang="ko-KR" altLang="en-US" sz="1000" dirty="0">
                <a:solidFill>
                  <a:schemeClr val="tx1"/>
                </a:solidFill>
              </a:rPr>
              <a:t>생존 시켜야 하는 캐릭터가 부활할 수 없다는 큰 특징 있다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</a:p>
          <a:p>
            <a:pPr marL="87313" indent="-87313">
              <a:lnSpc>
                <a:spcPct val="150000"/>
              </a:lnSpc>
              <a:buFontTx/>
              <a:buChar char="-"/>
            </a:pPr>
            <a:r>
              <a:rPr lang="ko-KR" altLang="en-US" sz="1000" dirty="0">
                <a:solidFill>
                  <a:schemeClr val="tx1"/>
                </a:solidFill>
              </a:rPr>
              <a:t>죽음 이후</a:t>
            </a:r>
            <a:r>
              <a:rPr lang="en-US" altLang="ko-KR" sz="1000" dirty="0">
                <a:solidFill>
                  <a:schemeClr val="tx1"/>
                </a:solidFill>
              </a:rPr>
              <a:t>, </a:t>
            </a:r>
            <a:r>
              <a:rPr lang="ko-KR" altLang="en-US" sz="1000" dirty="0">
                <a:solidFill>
                  <a:schemeClr val="tx1"/>
                </a:solidFill>
              </a:rPr>
              <a:t>숙련도에 비해 낮은 수준의 도전 과제를 해결하는 과정을 되풀이 하게 된다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</a:p>
          <a:p>
            <a:pPr marL="87313" indent="-87313">
              <a:lnSpc>
                <a:spcPct val="150000"/>
              </a:lnSpc>
              <a:buFontTx/>
              <a:buChar char="-"/>
            </a:pPr>
            <a:r>
              <a:rPr lang="ko-KR" altLang="en-US" sz="1000" dirty="0">
                <a:solidFill>
                  <a:schemeClr val="tx1"/>
                </a:solidFill>
              </a:rPr>
              <a:t>죽음의 페널티가 크다고 생각하는 까닭은 성장을 위해 들였던 시간과 노력이 초기화 되는 상실감과</a:t>
            </a:r>
            <a:r>
              <a:rPr lang="en-US" altLang="ko-KR" sz="1000" dirty="0">
                <a:solidFill>
                  <a:schemeClr val="tx1"/>
                </a:solidFill>
              </a:rPr>
              <a:t> </a:t>
            </a:r>
            <a:r>
              <a:rPr lang="ko-KR" altLang="en-US" sz="1000" dirty="0">
                <a:solidFill>
                  <a:schemeClr val="tx1"/>
                </a:solidFill>
              </a:rPr>
              <a:t>숙련도에 비해 낮은 과정을 반복적으로 플레이 해야 하는 지루함이 있기 때문이다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</a:p>
          <a:p>
            <a:pPr marL="87313" indent="-87313">
              <a:lnSpc>
                <a:spcPct val="150000"/>
              </a:lnSpc>
              <a:buFontTx/>
              <a:buChar char="-"/>
            </a:pPr>
            <a:r>
              <a:rPr lang="ko-KR" altLang="en-US" sz="1000" dirty="0">
                <a:solidFill>
                  <a:schemeClr val="tx1"/>
                </a:solidFill>
              </a:rPr>
              <a:t>그럼에도 플레이 하는 까닭은 높은 긴장 상태와 이완 상태를 극과 극으로 오가는 과정에서 숙련도 성장을 시각적으로 확인할 수 있어 몰입이 생기며</a:t>
            </a:r>
            <a:r>
              <a:rPr lang="en-US" altLang="ko-KR" sz="1000" dirty="0">
                <a:solidFill>
                  <a:schemeClr val="tx1"/>
                </a:solidFill>
              </a:rPr>
              <a:t>, </a:t>
            </a:r>
            <a:r>
              <a:rPr lang="ko-KR" altLang="en-US" sz="1000" dirty="0">
                <a:solidFill>
                  <a:schemeClr val="tx1"/>
                </a:solidFill>
              </a:rPr>
              <a:t>큰 페널티 만큼 극복 시 얻는 성취감이 다른 게임에 비해 높기 때문이다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609C22FD-A153-4415-828B-E83601E0D49E}"/>
              </a:ext>
            </a:extLst>
          </p:cNvPr>
          <p:cNvGrpSpPr/>
          <p:nvPr/>
        </p:nvGrpSpPr>
        <p:grpSpPr>
          <a:xfrm>
            <a:off x="1409387" y="2565673"/>
            <a:ext cx="4406900" cy="459922"/>
            <a:chOff x="-5784850" y="535666"/>
            <a:chExt cx="4406900" cy="459922"/>
          </a:xfrm>
        </p:grpSpPr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684B2AB0-FB51-429D-B11A-5D6E3C25EF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280" t="8476" r="19006" b="12801"/>
            <a:stretch/>
          </p:blipFill>
          <p:spPr>
            <a:xfrm>
              <a:off x="-2300583" y="535666"/>
              <a:ext cx="372239" cy="459922"/>
            </a:xfrm>
            <a:prstGeom prst="rect">
              <a:avLst/>
            </a:prstGeom>
          </p:spPr>
        </p:pic>
        <p:cxnSp>
          <p:nvCxnSpPr>
            <p:cNvPr id="38" name="직선 화살표 연결선 37">
              <a:extLst>
                <a:ext uri="{FF2B5EF4-FFF2-40B4-BE49-F238E27FC236}">
                  <a16:creationId xmlns:a16="http://schemas.microsoft.com/office/drawing/2014/main" id="{54B19C5D-F49B-40CD-9DEE-11BEE841C5E7}"/>
                </a:ext>
              </a:extLst>
            </p:cNvPr>
            <p:cNvCxnSpPr/>
            <p:nvPr/>
          </p:nvCxnSpPr>
          <p:spPr>
            <a:xfrm>
              <a:off x="-5784850" y="995588"/>
              <a:ext cx="440690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5" name="Picture 2">
            <a:extLst>
              <a:ext uri="{FF2B5EF4-FFF2-40B4-BE49-F238E27FC236}">
                <a16:creationId xmlns:a16="http://schemas.microsoft.com/office/drawing/2014/main" id="{ED7ACA00-A9A5-43B2-8028-E69A26A76B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99" t="9639" r="22001" b="9361"/>
          <a:stretch/>
        </p:blipFill>
        <p:spPr bwMode="auto">
          <a:xfrm>
            <a:off x="2992536" y="2565673"/>
            <a:ext cx="317970" cy="459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곱하기 기호 2">
            <a:extLst>
              <a:ext uri="{FF2B5EF4-FFF2-40B4-BE49-F238E27FC236}">
                <a16:creationId xmlns:a16="http://schemas.microsoft.com/office/drawing/2014/main" id="{B4EF9705-627C-413C-BB09-B2A27B5C9CC3}"/>
              </a:ext>
            </a:extLst>
          </p:cNvPr>
          <p:cNvSpPr/>
          <p:nvPr/>
        </p:nvSpPr>
        <p:spPr>
          <a:xfrm>
            <a:off x="2839787" y="2521674"/>
            <a:ext cx="623468" cy="459922"/>
          </a:xfrm>
          <a:prstGeom prst="mathMultiply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화살표: 아래쪽 46">
            <a:extLst>
              <a:ext uri="{FF2B5EF4-FFF2-40B4-BE49-F238E27FC236}">
                <a16:creationId xmlns:a16="http://schemas.microsoft.com/office/drawing/2014/main" id="{60D54DD9-361E-485F-B7D9-2306156ED7C7}"/>
              </a:ext>
            </a:extLst>
          </p:cNvPr>
          <p:cNvSpPr/>
          <p:nvPr/>
        </p:nvSpPr>
        <p:spPr>
          <a:xfrm>
            <a:off x="1090269" y="2006398"/>
            <a:ext cx="638629" cy="997198"/>
          </a:xfrm>
          <a:prstGeom prst="downArrow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재시작 위치</a:t>
            </a:r>
          </a:p>
        </p:txBody>
      </p:sp>
      <p:pic>
        <p:nvPicPr>
          <p:cNvPr id="22" name="Picture 2">
            <a:extLst>
              <a:ext uri="{FF2B5EF4-FFF2-40B4-BE49-F238E27FC236}">
                <a16:creationId xmlns:a16="http://schemas.microsoft.com/office/drawing/2014/main" id="{C468EBE4-98E9-4B34-B947-2629C80DC0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99" t="9639" r="22001" b="9361"/>
          <a:stretch/>
        </p:blipFill>
        <p:spPr bwMode="auto">
          <a:xfrm>
            <a:off x="2364272" y="3402084"/>
            <a:ext cx="317970" cy="459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>
            <a:extLst>
              <a:ext uri="{FF2B5EF4-FFF2-40B4-BE49-F238E27FC236}">
                <a16:creationId xmlns:a16="http://schemas.microsoft.com/office/drawing/2014/main" id="{8A97D6DF-4A4A-43FA-98A1-E954CE480E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99" t="9639" r="22001" b="9361"/>
          <a:stretch/>
        </p:blipFill>
        <p:spPr bwMode="auto">
          <a:xfrm>
            <a:off x="3628963" y="3402084"/>
            <a:ext cx="317970" cy="459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54B86B04-F1D0-47EC-888B-D5E87C8BFC1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80" t="8476" r="19006" b="12801"/>
          <a:stretch/>
        </p:blipFill>
        <p:spPr>
          <a:xfrm>
            <a:off x="4893654" y="3396186"/>
            <a:ext cx="372239" cy="459922"/>
          </a:xfrm>
          <a:prstGeom prst="rect">
            <a:avLst/>
          </a:prstGeom>
        </p:spPr>
      </p:pic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CB5D6813-9669-448A-8240-5406D0582912}"/>
              </a:ext>
            </a:extLst>
          </p:cNvPr>
          <p:cNvCxnSpPr/>
          <p:nvPr/>
        </p:nvCxnSpPr>
        <p:spPr>
          <a:xfrm>
            <a:off x="1409387" y="3856108"/>
            <a:ext cx="440690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">
            <a:extLst>
              <a:ext uri="{FF2B5EF4-FFF2-40B4-BE49-F238E27FC236}">
                <a16:creationId xmlns:a16="http://schemas.microsoft.com/office/drawing/2014/main" id="{EAFFAA6A-9E44-467A-B6E7-DD256FAB7D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99" t="9639" r="22001" b="9361"/>
          <a:stretch/>
        </p:blipFill>
        <p:spPr bwMode="auto">
          <a:xfrm>
            <a:off x="1248390" y="3402084"/>
            <a:ext cx="317970" cy="459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타원 26">
            <a:extLst>
              <a:ext uri="{FF2B5EF4-FFF2-40B4-BE49-F238E27FC236}">
                <a16:creationId xmlns:a16="http://schemas.microsoft.com/office/drawing/2014/main" id="{1CE1B21E-9E99-4EC3-9740-66A78D8704E8}"/>
              </a:ext>
            </a:extLst>
          </p:cNvPr>
          <p:cNvSpPr/>
          <p:nvPr/>
        </p:nvSpPr>
        <p:spPr>
          <a:xfrm>
            <a:off x="1559152" y="2617012"/>
            <a:ext cx="3334502" cy="424316"/>
          </a:xfrm>
          <a:prstGeom prst="ellipse">
            <a:avLst/>
          </a:prstGeom>
          <a:noFill/>
          <a:ln w="25400">
            <a:solidFill>
              <a:schemeClr val="accent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연결선: 꺾임 27">
            <a:extLst>
              <a:ext uri="{FF2B5EF4-FFF2-40B4-BE49-F238E27FC236}">
                <a16:creationId xmlns:a16="http://schemas.microsoft.com/office/drawing/2014/main" id="{A11474FC-59A1-4607-8927-F3C62D0C5A89}"/>
              </a:ext>
            </a:extLst>
          </p:cNvPr>
          <p:cNvCxnSpPr>
            <a:cxnSpLocks/>
            <a:stCxn id="27" idx="0"/>
            <a:endCxn id="29" idx="1"/>
          </p:cNvCxnSpPr>
          <p:nvPr/>
        </p:nvCxnSpPr>
        <p:spPr>
          <a:xfrm rot="5400000" flipH="1" flipV="1">
            <a:off x="3215601" y="2203650"/>
            <a:ext cx="424165" cy="402560"/>
          </a:xfrm>
          <a:prstGeom prst="bentConnector2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DB6A8949-D499-4DD5-AE0C-2AB85F18D1DE}"/>
              </a:ext>
            </a:extLst>
          </p:cNvPr>
          <p:cNvSpPr txBox="1"/>
          <p:nvPr/>
        </p:nvSpPr>
        <p:spPr>
          <a:xfrm>
            <a:off x="3628963" y="2069736"/>
            <a:ext cx="150091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재도전을 위한 육성</a:t>
            </a: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379041DA-5489-47D4-ACC5-E7FD6CB03572}"/>
              </a:ext>
            </a:extLst>
          </p:cNvPr>
          <p:cNvSpPr/>
          <p:nvPr/>
        </p:nvSpPr>
        <p:spPr>
          <a:xfrm>
            <a:off x="3970688" y="3285529"/>
            <a:ext cx="946720" cy="686351"/>
          </a:xfrm>
          <a:prstGeom prst="ellipse">
            <a:avLst/>
          </a:prstGeom>
          <a:noFill/>
          <a:ln w="25400">
            <a:solidFill>
              <a:schemeClr val="accent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4A914715-3FFA-4D37-A3ED-6F05FF22E84F}"/>
              </a:ext>
            </a:extLst>
          </p:cNvPr>
          <p:cNvCxnSpPr>
            <a:cxnSpLocks/>
            <a:stCxn id="33" idx="4"/>
            <a:endCxn id="35" idx="1"/>
          </p:cNvCxnSpPr>
          <p:nvPr/>
        </p:nvCxnSpPr>
        <p:spPr>
          <a:xfrm rot="16200000" flipH="1">
            <a:off x="4563687" y="3852241"/>
            <a:ext cx="86337" cy="325614"/>
          </a:xfrm>
          <a:prstGeom prst="bentConnector2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3A6D3A77-592E-4E13-B18E-E45CE84908E7}"/>
              </a:ext>
            </a:extLst>
          </p:cNvPr>
          <p:cNvSpPr txBox="1"/>
          <p:nvPr/>
        </p:nvSpPr>
        <p:spPr>
          <a:xfrm>
            <a:off x="4769662" y="3935106"/>
            <a:ext cx="13263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재도전을 위한 육성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C7B78E3-24E0-43EC-A529-A6645C9C21F3}"/>
              </a:ext>
            </a:extLst>
          </p:cNvPr>
          <p:cNvSpPr txBox="1"/>
          <p:nvPr/>
        </p:nvSpPr>
        <p:spPr>
          <a:xfrm>
            <a:off x="1516657" y="6287942"/>
            <a:ext cx="33698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로그</a:t>
            </a:r>
            <a:r>
              <a:rPr lang="en-US" altLang="ko-KR" sz="1200" dirty="0"/>
              <a:t>-</a:t>
            </a:r>
            <a:r>
              <a:rPr lang="ko-KR" altLang="en-US" sz="1200" dirty="0" err="1"/>
              <a:t>라이크에서</a:t>
            </a:r>
            <a:r>
              <a:rPr lang="ko-KR" altLang="en-US" sz="1200" dirty="0"/>
              <a:t> 죽음으로 잃는 것이 훨씬 많다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B780839-6B62-486A-AE9C-6EB5D9E4AF83}"/>
              </a:ext>
            </a:extLst>
          </p:cNvPr>
          <p:cNvSpPr txBox="1"/>
          <p:nvPr/>
        </p:nvSpPr>
        <p:spPr>
          <a:xfrm>
            <a:off x="6593559" y="6154885"/>
            <a:ext cx="43845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높은 페널티로 인해 손실에 대해 걱정하고 더 큰 긴장을 하게 됨</a:t>
            </a: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04227D1F-88DA-4069-B306-231CCE144AF1}"/>
              </a:ext>
            </a:extLst>
          </p:cNvPr>
          <p:cNvGrpSpPr/>
          <p:nvPr/>
        </p:nvGrpSpPr>
        <p:grpSpPr>
          <a:xfrm>
            <a:off x="681790" y="4533540"/>
            <a:ext cx="4867778" cy="1678221"/>
            <a:chOff x="681790" y="4533540"/>
            <a:chExt cx="4867778" cy="1678221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574E0EB1-B0E1-46E5-BA4C-FACE217735B9}"/>
                </a:ext>
              </a:extLst>
            </p:cNvPr>
            <p:cNvGrpSpPr/>
            <p:nvPr/>
          </p:nvGrpSpPr>
          <p:grpSpPr>
            <a:xfrm>
              <a:off x="681790" y="4604764"/>
              <a:ext cx="4867778" cy="1351564"/>
              <a:chOff x="493531" y="4416930"/>
              <a:chExt cx="4867778" cy="1351564"/>
            </a:xfrm>
          </p:grpSpPr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9272ED51-9D51-4A3E-8409-CCAAE6336F2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93531" y="4504685"/>
                <a:ext cx="809029" cy="80902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7" name="1/2 액자 16">
                <a:extLst>
                  <a:ext uri="{FF2B5EF4-FFF2-40B4-BE49-F238E27FC236}">
                    <a16:creationId xmlns:a16="http://schemas.microsoft.com/office/drawing/2014/main" id="{C376BEB5-5D5C-4030-B74D-89EE9F842912}"/>
                  </a:ext>
                </a:extLst>
              </p:cNvPr>
              <p:cNvSpPr/>
              <p:nvPr/>
            </p:nvSpPr>
            <p:spPr>
              <a:xfrm rot="8100000">
                <a:off x="2656570" y="4573664"/>
                <a:ext cx="807904" cy="807902"/>
              </a:xfrm>
              <a:prstGeom prst="halfFrame">
                <a:avLst>
                  <a:gd name="adj1" fmla="val 20464"/>
                  <a:gd name="adj2" fmla="val 20464"/>
                </a:avLst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pic>
            <p:nvPicPr>
              <p:cNvPr id="1030" name="Picture 6">
                <a:extLst>
                  <a:ext uri="{FF2B5EF4-FFF2-40B4-BE49-F238E27FC236}">
                    <a16:creationId xmlns:a16="http://schemas.microsoft.com/office/drawing/2014/main" id="{BED5E1BD-2DB6-45E7-8C18-CB4BCC58886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067738" y="4416930"/>
                <a:ext cx="847971" cy="84797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2" name="Picture 8">
                <a:extLst>
                  <a:ext uri="{FF2B5EF4-FFF2-40B4-BE49-F238E27FC236}">
                    <a16:creationId xmlns:a16="http://schemas.microsoft.com/office/drawing/2014/main" id="{A2B2A782-D76A-4483-8617-33EA7BA17ED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53577" y="4959465"/>
                <a:ext cx="809029" cy="80902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3" name="Picture 8">
                <a:extLst>
                  <a:ext uri="{FF2B5EF4-FFF2-40B4-BE49-F238E27FC236}">
                    <a16:creationId xmlns:a16="http://schemas.microsoft.com/office/drawing/2014/main" id="{2713C8ED-183F-4516-85D3-F1A4CEAB460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668273" y="4513276"/>
                <a:ext cx="809029" cy="80902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6" name="Picture 12">
                <a:extLst>
                  <a:ext uri="{FF2B5EF4-FFF2-40B4-BE49-F238E27FC236}">
                    <a16:creationId xmlns:a16="http://schemas.microsoft.com/office/drawing/2014/main" id="{0FDE55C2-9464-43E1-9FAC-2AD8D12B18F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536916" y="4480673"/>
                <a:ext cx="824393" cy="82439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40" name="Picture 16">
              <a:extLst>
                <a:ext uri="{FF2B5EF4-FFF2-40B4-BE49-F238E27FC236}">
                  <a16:creationId xmlns:a16="http://schemas.microsoft.com/office/drawing/2014/main" id="{524977ED-0685-434B-9D4A-147936814A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61793" y="4533540"/>
              <a:ext cx="646060" cy="6460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A53F1A9-7CF9-42EE-83F1-8B1CBDCC7BF7}"/>
                </a:ext>
              </a:extLst>
            </p:cNvPr>
            <p:cNvSpPr txBox="1"/>
            <p:nvPr/>
          </p:nvSpPr>
          <p:spPr>
            <a:xfrm>
              <a:off x="1258976" y="5842429"/>
              <a:ext cx="13462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7030A0"/>
                  </a:solidFill>
                </a:rPr>
                <a:t>ROGUE-LIKE</a:t>
              </a:r>
              <a:endParaRPr lang="ko-KR" altLang="en-US" b="1" dirty="0">
                <a:solidFill>
                  <a:srgbClr val="7030A0"/>
                </a:solidFill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3E53777D-9D25-442B-AB36-51E25A764D61}"/>
                </a:ext>
              </a:extLst>
            </p:cNvPr>
            <p:cNvSpPr txBox="1"/>
            <p:nvPr/>
          </p:nvSpPr>
          <p:spPr>
            <a:xfrm>
              <a:off x="3820055" y="5842429"/>
              <a:ext cx="16152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7030A0"/>
                  </a:solidFill>
                </a:rPr>
                <a:t>OTHER-GAMES</a:t>
              </a:r>
              <a:endParaRPr lang="ko-KR" altLang="en-US" b="1" dirty="0">
                <a:solidFill>
                  <a:srgbClr val="7030A0"/>
                </a:solidFill>
              </a:endParaRP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D2580CD7-2727-4E41-AA08-3BFFC5F65D32}"/>
              </a:ext>
            </a:extLst>
          </p:cNvPr>
          <p:cNvGrpSpPr/>
          <p:nvPr/>
        </p:nvGrpSpPr>
        <p:grpSpPr>
          <a:xfrm>
            <a:off x="8810067" y="4451067"/>
            <a:ext cx="2708795" cy="1398420"/>
            <a:chOff x="8233156" y="4451067"/>
            <a:chExt cx="2708795" cy="1398420"/>
          </a:xfrm>
        </p:grpSpPr>
        <p:sp>
          <p:nvSpPr>
            <p:cNvPr id="20" name="말풍선: 모서리가 둥근 사각형 19">
              <a:extLst>
                <a:ext uri="{FF2B5EF4-FFF2-40B4-BE49-F238E27FC236}">
                  <a16:creationId xmlns:a16="http://schemas.microsoft.com/office/drawing/2014/main" id="{CBA9805B-515E-444F-995F-054767542F27}"/>
                </a:ext>
              </a:extLst>
            </p:cNvPr>
            <p:cNvSpPr/>
            <p:nvPr/>
          </p:nvSpPr>
          <p:spPr>
            <a:xfrm>
              <a:off x="8233156" y="4451067"/>
              <a:ext cx="2708795" cy="1331350"/>
            </a:xfrm>
            <a:prstGeom prst="wedgeRoundRectCallout">
              <a:avLst>
                <a:gd name="adj1" fmla="val -65137"/>
                <a:gd name="adj2" fmla="val -3211"/>
                <a:gd name="adj3" fmla="val 16667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1" name="Picture 2">
              <a:extLst>
                <a:ext uri="{FF2B5EF4-FFF2-40B4-BE49-F238E27FC236}">
                  <a16:creationId xmlns:a16="http://schemas.microsoft.com/office/drawing/2014/main" id="{EEA79E92-A7BF-4D78-A5C0-84EB702CDD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52384" y="4721756"/>
              <a:ext cx="809029" cy="8090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2" name="Picture 6">
              <a:extLst>
                <a:ext uri="{FF2B5EF4-FFF2-40B4-BE49-F238E27FC236}">
                  <a16:creationId xmlns:a16="http://schemas.microsoft.com/office/drawing/2014/main" id="{214637E4-74CE-4240-AD2B-1423D0DC8D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31500" y="4634000"/>
              <a:ext cx="847971" cy="8479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4" name="Picture 8">
              <a:extLst>
                <a:ext uri="{FF2B5EF4-FFF2-40B4-BE49-F238E27FC236}">
                  <a16:creationId xmlns:a16="http://schemas.microsoft.com/office/drawing/2014/main" id="{73DF83FC-F684-47A0-9C73-FA79959A44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85065" y="5040458"/>
              <a:ext cx="809029" cy="8090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7" name="Picture 16">
              <a:extLst>
                <a:ext uri="{FF2B5EF4-FFF2-40B4-BE49-F238E27FC236}">
                  <a16:creationId xmlns:a16="http://schemas.microsoft.com/office/drawing/2014/main" id="{F66CEA13-F51E-4A01-9EC0-E32C21BB45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42897" y="4562777"/>
              <a:ext cx="646060" cy="6460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42" name="Picture 18">
            <a:extLst>
              <a:ext uri="{FF2B5EF4-FFF2-40B4-BE49-F238E27FC236}">
                <a16:creationId xmlns:a16="http://schemas.microsoft.com/office/drawing/2014/main" id="{70119E82-FFEC-43D5-A9A5-BCD58439B5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407"/>
          <a:stretch/>
        </p:blipFill>
        <p:spPr bwMode="auto">
          <a:xfrm>
            <a:off x="6387360" y="4377053"/>
            <a:ext cx="1639135" cy="1271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76876EB5-CC7C-4EC9-BC81-58FF2F13C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8081" y="5057985"/>
            <a:ext cx="923263" cy="923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820610D-CD5E-4EE9-BBF7-80F8238B6E3B}"/>
              </a:ext>
            </a:extLst>
          </p:cNvPr>
          <p:cNvSpPr txBox="1"/>
          <p:nvPr/>
        </p:nvSpPr>
        <p:spPr>
          <a:xfrm>
            <a:off x="528530" y="2908984"/>
            <a:ext cx="86433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로그</a:t>
            </a:r>
            <a:r>
              <a:rPr lang="en-US" altLang="ko-KR" sz="1000" dirty="0"/>
              <a:t>-</a:t>
            </a:r>
            <a:r>
              <a:rPr lang="ko-KR" altLang="en-US" sz="1000" dirty="0" err="1"/>
              <a:t>라이크</a:t>
            </a:r>
            <a:endParaRPr lang="ko-KR" altLang="en-US" sz="1000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5D7B624-0CD9-4E6E-822A-21183883A710}"/>
              </a:ext>
            </a:extLst>
          </p:cNvPr>
          <p:cNvSpPr txBox="1"/>
          <p:nvPr/>
        </p:nvSpPr>
        <p:spPr>
          <a:xfrm>
            <a:off x="595999" y="3739392"/>
            <a:ext cx="72648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/>
              <a:t>기존 게임</a:t>
            </a:r>
            <a:endParaRPr lang="ko-KR" altLang="en-US" sz="1000" dirty="0"/>
          </a:p>
        </p:txBody>
      </p:sp>
      <p:sp>
        <p:nvSpPr>
          <p:cNvPr id="59" name="TextBox 58"/>
          <p:cNvSpPr txBox="1"/>
          <p:nvPr/>
        </p:nvSpPr>
        <p:spPr>
          <a:xfrm>
            <a:off x="449861" y="-750239"/>
            <a:ext cx="893509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dirty="0" err="1">
                <a:solidFill>
                  <a:srgbClr val="FF0000"/>
                </a:solidFill>
              </a:rPr>
              <a:t>픽토그램은</a:t>
            </a:r>
            <a:r>
              <a:rPr lang="ko-KR" altLang="en-US" sz="1400" dirty="0">
                <a:solidFill>
                  <a:srgbClr val="FF0000"/>
                </a:solidFill>
              </a:rPr>
              <a:t> 스타일이 같도록 할 것</a:t>
            </a:r>
            <a:r>
              <a:rPr lang="en-US" altLang="ko-KR" sz="1400" dirty="0">
                <a:solidFill>
                  <a:srgbClr val="FF0000"/>
                </a:solidFill>
              </a:rPr>
              <a:t>! </a:t>
            </a:r>
            <a:r>
              <a:rPr lang="ko-KR" altLang="en-US" sz="1400" dirty="0">
                <a:solidFill>
                  <a:srgbClr val="FF0000"/>
                </a:solidFill>
              </a:rPr>
              <a:t>안이 채워진 것과 선으로 그려진 것은 다른 </a:t>
            </a:r>
            <a:r>
              <a:rPr lang="ko-KR" altLang="en-US" sz="1400" dirty="0" err="1">
                <a:solidFill>
                  <a:srgbClr val="FF0000"/>
                </a:solidFill>
              </a:rPr>
              <a:t>픽토그램</a:t>
            </a:r>
            <a:endParaRPr lang="en-US" altLang="ko-KR" sz="1400" dirty="0">
              <a:solidFill>
                <a:srgbClr val="FF0000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dirty="0">
                <a:solidFill>
                  <a:srgbClr val="FF0000"/>
                </a:solidFill>
              </a:rPr>
              <a:t>도식화 이미지는 장식적 요소가 너무 많으면 안 된다</a:t>
            </a:r>
            <a:r>
              <a:rPr lang="en-US" altLang="ko-KR" sz="1400" dirty="0">
                <a:solidFill>
                  <a:srgbClr val="FF0000"/>
                </a:solidFill>
              </a:rPr>
              <a:t>!</a:t>
            </a:r>
          </a:p>
        </p:txBody>
      </p:sp>
      <p:pic>
        <p:nvPicPr>
          <p:cNvPr id="60" name="Picture 8">
            <a:extLst>
              <a:ext uri="{FF2B5EF4-FFF2-40B4-BE49-F238E27FC236}">
                <a16:creationId xmlns:a16="http://schemas.microsoft.com/office/drawing/2014/main" id="{2713C8ED-183F-4516-85D3-F1A4CEAB46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2017" y="-1631640"/>
            <a:ext cx="809029" cy="809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16">
            <a:extLst>
              <a:ext uri="{FF2B5EF4-FFF2-40B4-BE49-F238E27FC236}">
                <a16:creationId xmlns:a16="http://schemas.microsoft.com/office/drawing/2014/main" id="{524977ED-0685-434B-9D4A-147936814A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9190" y="-1595811"/>
            <a:ext cx="646060" cy="646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21636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28B07405-5E7C-48B0-B8B6-0A660397BFE7}"/>
              </a:ext>
            </a:extLst>
          </p:cNvPr>
          <p:cNvSpPr/>
          <p:nvPr/>
        </p:nvSpPr>
        <p:spPr>
          <a:xfrm>
            <a:off x="6154640" y="1952278"/>
            <a:ext cx="5557876" cy="2275359"/>
          </a:xfrm>
          <a:prstGeom prst="roundRect">
            <a:avLst>
              <a:gd name="adj" fmla="val 352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tx1"/>
                </a:solidFill>
              </a:rPr>
              <a:t>&lt;</a:t>
            </a:r>
            <a:r>
              <a:rPr lang="ko-KR" altLang="en-US" sz="1200" b="1" dirty="0">
                <a:solidFill>
                  <a:schemeClr val="tx1"/>
                </a:solidFill>
              </a:rPr>
              <a:t>로그</a:t>
            </a:r>
            <a:r>
              <a:rPr lang="en-US" altLang="ko-KR" sz="1200" b="1" dirty="0">
                <a:solidFill>
                  <a:schemeClr val="tx1"/>
                </a:solidFill>
              </a:rPr>
              <a:t>-</a:t>
            </a:r>
            <a:r>
              <a:rPr lang="ko-KR" altLang="en-US" sz="1200" b="1" dirty="0" err="1">
                <a:solidFill>
                  <a:schemeClr val="tx1"/>
                </a:solidFill>
              </a:rPr>
              <a:t>라이크</a:t>
            </a:r>
            <a:r>
              <a:rPr lang="ko-KR" altLang="en-US" sz="1200" b="1" dirty="0">
                <a:solidFill>
                  <a:schemeClr val="tx1"/>
                </a:solidFill>
              </a:rPr>
              <a:t> 게임의 플레이 스타일</a:t>
            </a:r>
            <a:r>
              <a:rPr lang="en-US" altLang="ko-KR" sz="1200" b="1" dirty="0">
                <a:solidFill>
                  <a:schemeClr val="tx1"/>
                </a:solidFill>
              </a:rPr>
              <a:t>&gt;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>
                <a:solidFill>
                  <a:schemeClr val="tx1"/>
                </a:solidFill>
              </a:rPr>
              <a:t>기존 게임에서 세이브 포인트를 사용해 다양한 스토리와 상황을 경험할 수 있게 한다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>
                <a:solidFill>
                  <a:schemeClr val="tx1"/>
                </a:solidFill>
              </a:rPr>
              <a:t>영속적 죽음은 잃는 것에 대한 페널티가 크다</a:t>
            </a:r>
            <a:r>
              <a:rPr lang="en-US" altLang="ko-KR" sz="1000" dirty="0">
                <a:solidFill>
                  <a:schemeClr val="tx1"/>
                </a:solidFill>
              </a:rPr>
              <a:t>. </a:t>
            </a:r>
            <a:r>
              <a:rPr lang="ko-KR" altLang="en-US" sz="1000" dirty="0">
                <a:solidFill>
                  <a:schemeClr val="tx1"/>
                </a:solidFill>
              </a:rPr>
              <a:t>동시에 세이브 포인트가 없다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>
                <a:solidFill>
                  <a:schemeClr val="tx1"/>
                </a:solidFill>
              </a:rPr>
              <a:t>때문에 선택을 무를 수 없다</a:t>
            </a:r>
            <a:r>
              <a:rPr lang="en-US" altLang="ko-KR" sz="1000" dirty="0">
                <a:solidFill>
                  <a:schemeClr val="tx1"/>
                </a:solidFill>
              </a:rPr>
              <a:t>. </a:t>
            </a:r>
            <a:r>
              <a:rPr lang="ko-KR" altLang="en-US" sz="1000" dirty="0">
                <a:solidFill>
                  <a:schemeClr val="tx1"/>
                </a:solidFill>
              </a:rPr>
              <a:t>선택의 순간에 신중함을 요구하게 되며</a:t>
            </a:r>
            <a:r>
              <a:rPr lang="en-US" altLang="ko-KR" sz="1000" dirty="0">
                <a:solidFill>
                  <a:schemeClr val="tx1"/>
                </a:solidFill>
              </a:rPr>
              <a:t>, </a:t>
            </a:r>
            <a:r>
              <a:rPr lang="ko-KR" altLang="en-US" sz="1000" dirty="0">
                <a:solidFill>
                  <a:schemeClr val="tx1"/>
                </a:solidFill>
              </a:rPr>
              <a:t>결과는 오로지 플레이어가 책임을 지게 된다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>
                <a:solidFill>
                  <a:schemeClr val="tx1"/>
                </a:solidFill>
              </a:rPr>
              <a:t>기존 다른 게임에 비해 로그</a:t>
            </a:r>
            <a:r>
              <a:rPr lang="en-US" altLang="ko-KR" sz="1000" dirty="0">
                <a:solidFill>
                  <a:schemeClr val="tx1"/>
                </a:solidFill>
              </a:rPr>
              <a:t>-</a:t>
            </a:r>
            <a:r>
              <a:rPr lang="ko-KR" altLang="en-US" sz="1000" dirty="0" err="1">
                <a:solidFill>
                  <a:schemeClr val="tx1"/>
                </a:solidFill>
              </a:rPr>
              <a:t>라이크</a:t>
            </a:r>
            <a:r>
              <a:rPr lang="ko-KR" altLang="en-US" sz="1000" dirty="0">
                <a:solidFill>
                  <a:schemeClr val="tx1"/>
                </a:solidFill>
              </a:rPr>
              <a:t> 게임을 플레이하는 유저는 게임에 대한 매우 진지한 고민을 하게 된다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5FCF077-2372-48CB-8A32-6FE20F685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왜</a:t>
            </a:r>
            <a:r>
              <a:rPr lang="en-US" altLang="ko-KR" dirty="0"/>
              <a:t>?? </a:t>
            </a:r>
            <a:r>
              <a:rPr lang="ko-KR" altLang="en-US" dirty="0"/>
              <a:t>로그</a:t>
            </a:r>
            <a:r>
              <a:rPr lang="en-US" altLang="ko-KR" dirty="0"/>
              <a:t>-</a:t>
            </a:r>
            <a:r>
              <a:rPr lang="ko-KR" altLang="en-US" dirty="0" err="1"/>
              <a:t>라이크</a:t>
            </a:r>
            <a:r>
              <a:rPr lang="en-US" altLang="ko-KR" dirty="0"/>
              <a:t>(ROGUE-Like)</a:t>
            </a:r>
            <a:r>
              <a:rPr lang="ko-KR" altLang="en-US" dirty="0"/>
              <a:t>게임에 빠져들까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ADCAE498-7023-4795-BABF-8DF9CE9358D3}"/>
              </a:ext>
            </a:extLst>
          </p:cNvPr>
          <p:cNvSpPr/>
          <p:nvPr/>
        </p:nvSpPr>
        <p:spPr>
          <a:xfrm>
            <a:off x="479484" y="780354"/>
            <a:ext cx="11233034" cy="682152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</a:rPr>
              <a:t>로그 </a:t>
            </a:r>
            <a:r>
              <a:rPr lang="en-US" altLang="ko-KR" sz="1400" b="1" dirty="0">
                <a:solidFill>
                  <a:schemeClr val="tx1"/>
                </a:solidFill>
              </a:rPr>
              <a:t>– </a:t>
            </a:r>
            <a:r>
              <a:rPr lang="ko-KR" altLang="en-US" sz="1400" b="1" dirty="0" err="1">
                <a:solidFill>
                  <a:schemeClr val="tx1"/>
                </a:solidFill>
              </a:rPr>
              <a:t>라이크의</a:t>
            </a:r>
            <a:r>
              <a:rPr lang="ko-KR" altLang="en-US" sz="1400" b="1" dirty="0">
                <a:solidFill>
                  <a:schemeClr val="tx1"/>
                </a:solidFill>
              </a:rPr>
              <a:t> 핵심 요소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8A00C9F9-1DB9-484C-910D-360D6A50ABE6}"/>
              </a:ext>
            </a:extLst>
          </p:cNvPr>
          <p:cNvGrpSpPr/>
          <p:nvPr/>
        </p:nvGrpSpPr>
        <p:grpSpPr>
          <a:xfrm>
            <a:off x="4307790" y="818937"/>
            <a:ext cx="2581348" cy="594639"/>
            <a:chOff x="4832408" y="1080977"/>
            <a:chExt cx="2581348" cy="594639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F63DE6B1-31F5-4B08-AF69-C66788220371}"/>
                </a:ext>
              </a:extLst>
            </p:cNvPr>
            <p:cNvSpPr/>
            <p:nvPr/>
          </p:nvSpPr>
          <p:spPr>
            <a:xfrm>
              <a:off x="4832408" y="1080977"/>
              <a:ext cx="2581347" cy="592363"/>
            </a:xfrm>
            <a:prstGeom prst="roundRect">
              <a:avLst>
                <a:gd name="adj" fmla="val 7775"/>
              </a:avLst>
            </a:prstGeom>
            <a:solidFill>
              <a:srgbClr val="A9D1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4918C34B-B8A6-4269-9022-8F56E2E2A983}"/>
                </a:ext>
              </a:extLst>
            </p:cNvPr>
            <p:cNvSpPr/>
            <p:nvPr/>
          </p:nvSpPr>
          <p:spPr>
            <a:xfrm>
              <a:off x="4832409" y="1083253"/>
              <a:ext cx="2581347" cy="59236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1600" b="1" dirty="0">
                  <a:solidFill>
                    <a:schemeClr val="tx1"/>
                  </a:solidFill>
                </a:rPr>
                <a:t>영속적 죽음</a:t>
              </a:r>
              <a:endParaRPr lang="en-US" altLang="ko-KR" sz="16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E74E15F-7073-453A-94B6-3B776FE9A945}"/>
              </a:ext>
            </a:extLst>
          </p:cNvPr>
          <p:cNvGrpSpPr/>
          <p:nvPr/>
        </p:nvGrpSpPr>
        <p:grpSpPr>
          <a:xfrm>
            <a:off x="8005019" y="816661"/>
            <a:ext cx="2581348" cy="594639"/>
            <a:chOff x="7716303" y="1080977"/>
            <a:chExt cx="2581348" cy="594639"/>
          </a:xfrm>
          <a:noFill/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3DA70D48-CDAF-4011-81FA-F4C65DACCA80}"/>
                </a:ext>
              </a:extLst>
            </p:cNvPr>
            <p:cNvSpPr/>
            <p:nvPr/>
          </p:nvSpPr>
          <p:spPr>
            <a:xfrm>
              <a:off x="7716303" y="1080977"/>
              <a:ext cx="2581347" cy="592363"/>
            </a:xfrm>
            <a:prstGeom prst="roundRect">
              <a:avLst>
                <a:gd name="adj" fmla="val 777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FBB720E0-325C-4AD3-8EE5-ACD67B794458}"/>
                </a:ext>
              </a:extLst>
            </p:cNvPr>
            <p:cNvSpPr/>
            <p:nvPr/>
          </p:nvSpPr>
          <p:spPr>
            <a:xfrm>
              <a:off x="7716304" y="1083253"/>
              <a:ext cx="2581347" cy="59236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1600" b="1" dirty="0">
                  <a:solidFill>
                    <a:schemeClr val="bg2">
                      <a:lumMod val="75000"/>
                    </a:schemeClr>
                  </a:solidFill>
                </a:rPr>
                <a:t>랜덤 생성</a:t>
              </a:r>
              <a:endParaRPr lang="en-US" altLang="ko-KR" sz="1600" b="1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3A26D8A0-7E6E-41CD-95C2-249E2F9F92B5}"/>
              </a:ext>
            </a:extLst>
          </p:cNvPr>
          <p:cNvSpPr/>
          <p:nvPr/>
        </p:nvSpPr>
        <p:spPr>
          <a:xfrm>
            <a:off x="479484" y="1541204"/>
            <a:ext cx="11233034" cy="330728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</a:rPr>
              <a:t>로그 </a:t>
            </a:r>
            <a:r>
              <a:rPr lang="en-US" altLang="ko-KR" sz="1400" b="1" dirty="0">
                <a:solidFill>
                  <a:schemeClr val="tx1"/>
                </a:solidFill>
              </a:rPr>
              <a:t>- </a:t>
            </a:r>
            <a:r>
              <a:rPr lang="ko-KR" altLang="en-US" sz="1400" b="1" dirty="0" err="1">
                <a:solidFill>
                  <a:schemeClr val="tx1"/>
                </a:solidFill>
              </a:rPr>
              <a:t>라이크</a:t>
            </a:r>
            <a:r>
              <a:rPr lang="ko-KR" altLang="en-US" sz="1400" b="1" dirty="0">
                <a:solidFill>
                  <a:schemeClr val="tx1"/>
                </a:solidFill>
              </a:rPr>
              <a:t> 게임의 죽음 키워드의 활용 </a:t>
            </a:r>
            <a:r>
              <a:rPr lang="en-US" altLang="ko-KR" sz="1400" b="1" dirty="0">
                <a:solidFill>
                  <a:schemeClr val="tx1"/>
                </a:solidFill>
              </a:rPr>
              <a:t>: “</a:t>
            </a:r>
            <a:r>
              <a:rPr lang="ko-KR" altLang="en-US" sz="1400" b="1" dirty="0">
                <a:solidFill>
                  <a:schemeClr val="tx1"/>
                </a:solidFill>
              </a:rPr>
              <a:t>죽음을 회피하기 위한 선택적 플레이</a:t>
            </a:r>
            <a:r>
              <a:rPr lang="en-US" altLang="ko-KR" sz="1400" b="1" dirty="0">
                <a:solidFill>
                  <a:schemeClr val="tx1"/>
                </a:solidFill>
              </a:rPr>
              <a:t>”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AB76054A-863B-45BE-AB95-512C09CFE442}"/>
              </a:ext>
            </a:extLst>
          </p:cNvPr>
          <p:cNvSpPr/>
          <p:nvPr/>
        </p:nvSpPr>
        <p:spPr>
          <a:xfrm>
            <a:off x="6154640" y="4306335"/>
            <a:ext cx="5557876" cy="2109698"/>
          </a:xfrm>
          <a:prstGeom prst="roundRect">
            <a:avLst>
              <a:gd name="adj" fmla="val 352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AC3943BF-82CE-4422-9CF9-61602C4C15A6}"/>
              </a:ext>
            </a:extLst>
          </p:cNvPr>
          <p:cNvSpPr/>
          <p:nvPr/>
        </p:nvSpPr>
        <p:spPr>
          <a:xfrm>
            <a:off x="477537" y="4306335"/>
            <a:ext cx="5557876" cy="2109698"/>
          </a:xfrm>
          <a:prstGeom prst="roundRect">
            <a:avLst>
              <a:gd name="adj" fmla="val 352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35060EEE-E3CF-40FF-9E9C-365A70FCA4F0}"/>
              </a:ext>
            </a:extLst>
          </p:cNvPr>
          <p:cNvSpPr/>
          <p:nvPr/>
        </p:nvSpPr>
        <p:spPr>
          <a:xfrm>
            <a:off x="477537" y="1950630"/>
            <a:ext cx="5557876" cy="2277007"/>
          </a:xfrm>
          <a:prstGeom prst="roundRect">
            <a:avLst>
              <a:gd name="adj" fmla="val 352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ko-KR" sz="1000" dirty="0">
              <a:solidFill>
                <a:schemeClr val="tx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AE354213-FD4C-4E1B-BBCC-B0CA353705F1}"/>
              </a:ext>
            </a:extLst>
          </p:cNvPr>
          <p:cNvGrpSpPr/>
          <p:nvPr/>
        </p:nvGrpSpPr>
        <p:grpSpPr>
          <a:xfrm>
            <a:off x="752049" y="4378340"/>
            <a:ext cx="5227713" cy="2037693"/>
            <a:chOff x="752049" y="2073182"/>
            <a:chExt cx="5227713" cy="2037693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F780B69-5F84-4A1C-87FD-3E549012D2DD}"/>
                </a:ext>
              </a:extLst>
            </p:cNvPr>
            <p:cNvSpPr txBox="1"/>
            <p:nvPr/>
          </p:nvSpPr>
          <p:spPr>
            <a:xfrm>
              <a:off x="752049" y="3833876"/>
              <a:ext cx="522771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/>
                <a:t>가진 것을 잃을 수도 있다는 가정하에 생존을 위한 신중한 선택을 하게 된다</a:t>
              </a:r>
              <a:r>
                <a:rPr lang="en-US" altLang="ko-KR" sz="1200" dirty="0"/>
                <a:t>.</a:t>
              </a:r>
              <a:endParaRPr lang="ko-KR" altLang="en-US" sz="1200" dirty="0"/>
            </a:p>
          </p:txBody>
        </p: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FE68937D-A56B-4C81-9EB4-02D5CB6519E3}"/>
                </a:ext>
              </a:extLst>
            </p:cNvPr>
            <p:cNvGrpSpPr/>
            <p:nvPr/>
          </p:nvGrpSpPr>
          <p:grpSpPr>
            <a:xfrm>
              <a:off x="1248098" y="2073182"/>
              <a:ext cx="4016750" cy="1760694"/>
              <a:chOff x="6733414" y="4421830"/>
              <a:chExt cx="4016750" cy="1760694"/>
            </a:xfrm>
          </p:grpSpPr>
          <p:pic>
            <p:nvPicPr>
              <p:cNvPr id="18" name="Picture 14">
                <a:extLst>
                  <a:ext uri="{FF2B5EF4-FFF2-40B4-BE49-F238E27FC236}">
                    <a16:creationId xmlns:a16="http://schemas.microsoft.com/office/drawing/2014/main" id="{F637A292-F878-4A31-8038-57D6F613814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733414" y="4874568"/>
                <a:ext cx="1307956" cy="13079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9" name="말풍선: 모서리가 둥근 사각형 18">
                <a:extLst>
                  <a:ext uri="{FF2B5EF4-FFF2-40B4-BE49-F238E27FC236}">
                    <a16:creationId xmlns:a16="http://schemas.microsoft.com/office/drawing/2014/main" id="{E3E08076-B9D3-4EDE-9300-53546205526F}"/>
                  </a:ext>
                </a:extLst>
              </p:cNvPr>
              <p:cNvSpPr/>
              <p:nvPr/>
            </p:nvSpPr>
            <p:spPr>
              <a:xfrm>
                <a:off x="8041369" y="4421830"/>
                <a:ext cx="2708795" cy="1331350"/>
              </a:xfrm>
              <a:prstGeom prst="wedgeRoundRectCallout">
                <a:avLst>
                  <a:gd name="adj1" fmla="val -65137"/>
                  <a:gd name="adj2" fmla="val -3211"/>
                  <a:gd name="adj3" fmla="val 16667"/>
                </a:avLst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20" name="Picture 2">
                <a:extLst>
                  <a:ext uri="{FF2B5EF4-FFF2-40B4-BE49-F238E27FC236}">
                    <a16:creationId xmlns:a16="http://schemas.microsoft.com/office/drawing/2014/main" id="{79328DC2-2C08-4A69-BE6C-170E1B8BC5F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160597" y="4692519"/>
                <a:ext cx="809029" cy="80902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1" name="Picture 6">
                <a:extLst>
                  <a:ext uri="{FF2B5EF4-FFF2-40B4-BE49-F238E27FC236}">
                    <a16:creationId xmlns:a16="http://schemas.microsoft.com/office/drawing/2014/main" id="{A7D37158-91C3-4976-9A66-8DD123D6B1F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739713" y="4604763"/>
                <a:ext cx="847971" cy="84797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2" name="Picture 8">
                <a:extLst>
                  <a:ext uri="{FF2B5EF4-FFF2-40B4-BE49-F238E27FC236}">
                    <a16:creationId xmlns:a16="http://schemas.microsoft.com/office/drawing/2014/main" id="{44D0E5EB-0462-491F-8400-998711F9113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893278" y="5011221"/>
                <a:ext cx="809029" cy="80902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3" name="Picture 16">
                <a:extLst>
                  <a:ext uri="{FF2B5EF4-FFF2-40B4-BE49-F238E27FC236}">
                    <a16:creationId xmlns:a16="http://schemas.microsoft.com/office/drawing/2014/main" id="{41435B13-D603-4C95-9C64-1400CCDB2B1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51110" y="4533540"/>
                <a:ext cx="646060" cy="64606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5E186FCB-8479-4E15-AD4D-DA90C08DE5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795" y="2135929"/>
            <a:ext cx="1500486" cy="1500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1C693117-38A0-421F-9C7F-BF8FEA102AB8}"/>
              </a:ext>
            </a:extLst>
          </p:cNvPr>
          <p:cNvGrpSpPr/>
          <p:nvPr/>
        </p:nvGrpSpPr>
        <p:grpSpPr>
          <a:xfrm>
            <a:off x="6504396" y="4362912"/>
            <a:ext cx="4849404" cy="2053121"/>
            <a:chOff x="6268940" y="4362912"/>
            <a:chExt cx="4849404" cy="2053121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54CC1AFA-4337-47AF-A1B2-FC82C41CC792}"/>
                </a:ext>
              </a:extLst>
            </p:cNvPr>
            <p:cNvGrpSpPr/>
            <p:nvPr/>
          </p:nvGrpSpPr>
          <p:grpSpPr>
            <a:xfrm>
              <a:off x="6268940" y="4378340"/>
              <a:ext cx="4849404" cy="2037693"/>
              <a:chOff x="591835" y="2073182"/>
              <a:chExt cx="4849404" cy="2037693"/>
            </a:xfrm>
          </p:grpSpPr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5CF60DA-C7FA-481A-AFE8-F1C410406AB0}"/>
                  </a:ext>
                </a:extLst>
              </p:cNvPr>
              <p:cNvSpPr txBox="1"/>
              <p:nvPr/>
            </p:nvSpPr>
            <p:spPr>
              <a:xfrm>
                <a:off x="591835" y="3833876"/>
                <a:ext cx="484940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200" dirty="0"/>
                  <a:t>현재 선택이 앞으로 플레이에 끼칠 영향에 대해 한번 더 생각하게 된다</a:t>
                </a:r>
                <a:r>
                  <a:rPr lang="en-US" altLang="ko-KR" sz="1200" dirty="0"/>
                  <a:t>.</a:t>
                </a:r>
                <a:endParaRPr lang="ko-KR" altLang="en-US" sz="1200" dirty="0"/>
              </a:p>
            </p:txBody>
          </p:sp>
          <p:grpSp>
            <p:nvGrpSpPr>
              <p:cNvPr id="28" name="그룹 27">
                <a:extLst>
                  <a:ext uri="{FF2B5EF4-FFF2-40B4-BE49-F238E27FC236}">
                    <a16:creationId xmlns:a16="http://schemas.microsoft.com/office/drawing/2014/main" id="{33893DA8-4574-48C5-9340-4228136E36C6}"/>
                  </a:ext>
                </a:extLst>
              </p:cNvPr>
              <p:cNvGrpSpPr/>
              <p:nvPr/>
            </p:nvGrpSpPr>
            <p:grpSpPr>
              <a:xfrm>
                <a:off x="1248098" y="2073182"/>
                <a:ext cx="3457047" cy="1760694"/>
                <a:chOff x="6733414" y="4421830"/>
                <a:chExt cx="3457047" cy="1760694"/>
              </a:xfrm>
            </p:grpSpPr>
            <p:pic>
              <p:nvPicPr>
                <p:cNvPr id="29" name="Picture 14">
                  <a:extLst>
                    <a:ext uri="{FF2B5EF4-FFF2-40B4-BE49-F238E27FC236}">
                      <a16:creationId xmlns:a16="http://schemas.microsoft.com/office/drawing/2014/main" id="{281C7985-EC45-4AB9-ACDA-202B5C224D8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duotone>
                    <a:schemeClr val="accent5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6733414" y="4874568"/>
                  <a:ext cx="1307956" cy="130795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0" name="말풍선: 모서리가 둥근 사각형 29">
                  <a:extLst>
                    <a:ext uri="{FF2B5EF4-FFF2-40B4-BE49-F238E27FC236}">
                      <a16:creationId xmlns:a16="http://schemas.microsoft.com/office/drawing/2014/main" id="{5DC27902-B6EA-4A6D-B762-364AD4443853}"/>
                    </a:ext>
                  </a:extLst>
                </p:cNvPr>
                <p:cNvSpPr/>
                <p:nvPr/>
              </p:nvSpPr>
              <p:spPr>
                <a:xfrm>
                  <a:off x="8041370" y="4421830"/>
                  <a:ext cx="2149091" cy="1331350"/>
                </a:xfrm>
                <a:prstGeom prst="wedgeRoundRectCallout">
                  <a:avLst>
                    <a:gd name="adj1" fmla="val -65137"/>
                    <a:gd name="adj2" fmla="val -3211"/>
                    <a:gd name="adj3" fmla="val 16667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pic>
          <p:nvPicPr>
            <p:cNvPr id="37" name="Picture 18">
              <a:extLst>
                <a:ext uri="{FF2B5EF4-FFF2-40B4-BE49-F238E27FC236}">
                  <a16:creationId xmlns:a16="http://schemas.microsoft.com/office/drawing/2014/main" id="{91CD392F-B5A3-45FE-A0A2-1AF5CDADCC5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2407"/>
            <a:stretch/>
          </p:blipFill>
          <p:spPr bwMode="auto">
            <a:xfrm>
              <a:off x="8352386" y="4362912"/>
              <a:ext cx="1348499" cy="10463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8" name="Picture 20">
              <a:extLst>
                <a:ext uri="{FF2B5EF4-FFF2-40B4-BE49-F238E27FC236}">
                  <a16:creationId xmlns:a16="http://schemas.microsoft.com/office/drawing/2014/main" id="{CB2F426E-4773-406A-88DA-B00E4386A8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38997" y="5019318"/>
              <a:ext cx="594956" cy="5949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9" name="말풍선: 모서리가 둥근 사각형 38">
            <a:extLst>
              <a:ext uri="{FF2B5EF4-FFF2-40B4-BE49-F238E27FC236}">
                <a16:creationId xmlns:a16="http://schemas.microsoft.com/office/drawing/2014/main" id="{D0D353B3-B070-4C86-9F57-C4892B2F08BA}"/>
              </a:ext>
            </a:extLst>
          </p:cNvPr>
          <p:cNvSpPr/>
          <p:nvPr/>
        </p:nvSpPr>
        <p:spPr>
          <a:xfrm>
            <a:off x="2857456" y="2014615"/>
            <a:ext cx="2708795" cy="704641"/>
          </a:xfrm>
          <a:prstGeom prst="wedgeRoundRectCallout">
            <a:avLst>
              <a:gd name="adj1" fmla="val -66192"/>
              <a:gd name="adj2" fmla="val -188"/>
              <a:gd name="adj3" fmla="val 16667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56E5804-C2A2-44CF-AF38-A7A170D12AE5}"/>
              </a:ext>
            </a:extLst>
          </p:cNvPr>
          <p:cNvGrpSpPr/>
          <p:nvPr/>
        </p:nvGrpSpPr>
        <p:grpSpPr>
          <a:xfrm>
            <a:off x="3057850" y="2286099"/>
            <a:ext cx="2308006" cy="235363"/>
            <a:chOff x="3054569" y="2224504"/>
            <a:chExt cx="4567897" cy="465820"/>
          </a:xfrm>
        </p:grpSpPr>
        <p:pic>
          <p:nvPicPr>
            <p:cNvPr id="40" name="Picture 2">
              <a:extLst>
                <a:ext uri="{FF2B5EF4-FFF2-40B4-BE49-F238E27FC236}">
                  <a16:creationId xmlns:a16="http://schemas.microsoft.com/office/drawing/2014/main" id="{806CAD11-0A61-4381-8625-72A9AC2F63C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 cstate="hq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999" t="9639" r="22001" b="9361"/>
            <a:stretch/>
          </p:blipFill>
          <p:spPr bwMode="auto">
            <a:xfrm>
              <a:off x="4170451" y="2230402"/>
              <a:ext cx="317970" cy="4599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2">
              <a:extLst>
                <a:ext uri="{FF2B5EF4-FFF2-40B4-BE49-F238E27FC236}">
                  <a16:creationId xmlns:a16="http://schemas.microsoft.com/office/drawing/2014/main" id="{3F216602-C636-4574-B323-FA1005DED3B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 cstate="hq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999" t="9639" r="22001" b="9361"/>
            <a:stretch/>
          </p:blipFill>
          <p:spPr bwMode="auto">
            <a:xfrm>
              <a:off x="5435142" y="2230402"/>
              <a:ext cx="317970" cy="4599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13B86A13-6825-41CF-8AA2-EC29D31566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 cstate="hq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280" t="8476" r="19006" b="12801"/>
            <a:stretch/>
          </p:blipFill>
          <p:spPr>
            <a:xfrm>
              <a:off x="6699833" y="2224504"/>
              <a:ext cx="372239" cy="459922"/>
            </a:xfrm>
            <a:prstGeom prst="rect">
              <a:avLst/>
            </a:prstGeom>
          </p:spPr>
        </p:pic>
        <p:cxnSp>
          <p:nvCxnSpPr>
            <p:cNvPr id="43" name="직선 화살표 연결선 42">
              <a:extLst>
                <a:ext uri="{FF2B5EF4-FFF2-40B4-BE49-F238E27FC236}">
                  <a16:creationId xmlns:a16="http://schemas.microsoft.com/office/drawing/2014/main" id="{49939AAF-ACDD-4E3E-99A7-7C5C92E258A2}"/>
                </a:ext>
              </a:extLst>
            </p:cNvPr>
            <p:cNvCxnSpPr/>
            <p:nvPr/>
          </p:nvCxnSpPr>
          <p:spPr>
            <a:xfrm>
              <a:off x="3215566" y="2684426"/>
              <a:ext cx="440690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4" name="Picture 2">
              <a:extLst>
                <a:ext uri="{FF2B5EF4-FFF2-40B4-BE49-F238E27FC236}">
                  <a16:creationId xmlns:a16="http://schemas.microsoft.com/office/drawing/2014/main" id="{72F1F0A0-8443-44FF-8A89-502129921D4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 cstate="hq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999" t="9639" r="22001" b="9361"/>
            <a:stretch/>
          </p:blipFill>
          <p:spPr bwMode="auto">
            <a:xfrm>
              <a:off x="3054569" y="2230402"/>
              <a:ext cx="317970" cy="4599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5" name="말풍선: 모서리가 둥근 사각형 44">
            <a:extLst>
              <a:ext uri="{FF2B5EF4-FFF2-40B4-BE49-F238E27FC236}">
                <a16:creationId xmlns:a16="http://schemas.microsoft.com/office/drawing/2014/main" id="{47C67652-D4A2-4ED8-855A-039817B722CD}"/>
              </a:ext>
            </a:extLst>
          </p:cNvPr>
          <p:cNvSpPr/>
          <p:nvPr/>
        </p:nvSpPr>
        <p:spPr>
          <a:xfrm>
            <a:off x="2857456" y="2830966"/>
            <a:ext cx="2708795" cy="704641"/>
          </a:xfrm>
          <a:prstGeom prst="wedgeRoundRectCallout">
            <a:avLst>
              <a:gd name="adj1" fmla="val -64434"/>
              <a:gd name="adj2" fmla="val -29927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괜찮아 다시 하면 되</a:t>
            </a:r>
            <a:r>
              <a:rPr lang="en-US" altLang="ko-KR" dirty="0">
                <a:solidFill>
                  <a:schemeClr val="tx1"/>
                </a:solidFill>
              </a:rPr>
              <a:t>^^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CC688CA-436B-42AD-ADB9-924FA5BAAF09}"/>
              </a:ext>
            </a:extLst>
          </p:cNvPr>
          <p:cNvSpPr txBox="1"/>
          <p:nvPr/>
        </p:nvSpPr>
        <p:spPr>
          <a:xfrm>
            <a:off x="1115504" y="3750279"/>
            <a:ext cx="42819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세이브 포인트가 많아지면 사망 페널티의 경각심을 줄어든다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4639345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28B07405-5E7C-48B0-B8B6-0A660397BFE7}"/>
              </a:ext>
            </a:extLst>
          </p:cNvPr>
          <p:cNvSpPr/>
          <p:nvPr/>
        </p:nvSpPr>
        <p:spPr>
          <a:xfrm>
            <a:off x="6154640" y="1952278"/>
            <a:ext cx="5557876" cy="2327675"/>
          </a:xfrm>
          <a:prstGeom prst="roundRect">
            <a:avLst>
              <a:gd name="adj" fmla="val 352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tx1"/>
                </a:solidFill>
              </a:rPr>
              <a:t>&lt;</a:t>
            </a:r>
            <a:r>
              <a:rPr lang="ko-KR" altLang="en-US" sz="1200" b="1" dirty="0">
                <a:solidFill>
                  <a:schemeClr val="tx1"/>
                </a:solidFill>
              </a:rPr>
              <a:t>대안적 세계관 구축을 위한 리플레이 과정</a:t>
            </a:r>
            <a:r>
              <a:rPr lang="en-US" altLang="ko-KR" sz="1200" b="1" dirty="0">
                <a:solidFill>
                  <a:schemeClr val="tx1"/>
                </a:solidFill>
              </a:rPr>
              <a:t>&gt;</a:t>
            </a:r>
          </a:p>
          <a:p>
            <a:pPr marL="93663" indent="-93663">
              <a:lnSpc>
                <a:spcPct val="150000"/>
              </a:lnSpc>
              <a:buFontTx/>
              <a:buChar char="-"/>
            </a:pPr>
            <a:r>
              <a:rPr lang="ko-KR" altLang="en-US" sz="1000" dirty="0">
                <a:solidFill>
                  <a:schemeClr val="tx1"/>
                </a:solidFill>
              </a:rPr>
              <a:t>처음 로그</a:t>
            </a:r>
            <a:r>
              <a:rPr lang="en-US" altLang="ko-KR" sz="1000" dirty="0">
                <a:solidFill>
                  <a:schemeClr val="tx1"/>
                </a:solidFill>
              </a:rPr>
              <a:t>-</a:t>
            </a:r>
            <a:r>
              <a:rPr lang="ko-KR" altLang="en-US" sz="1000" dirty="0" err="1">
                <a:solidFill>
                  <a:schemeClr val="tx1"/>
                </a:solidFill>
              </a:rPr>
              <a:t>라이크</a:t>
            </a:r>
            <a:r>
              <a:rPr lang="ko-KR" altLang="en-US" sz="1000" dirty="0">
                <a:solidFill>
                  <a:schemeClr val="tx1"/>
                </a:solidFill>
              </a:rPr>
              <a:t> 게임을 플레이하는 유저는 </a:t>
            </a:r>
            <a:r>
              <a:rPr lang="en-US" altLang="ko-KR" sz="1000" dirty="0">
                <a:solidFill>
                  <a:schemeClr val="tx1"/>
                </a:solidFill>
              </a:rPr>
              <a:t>‘</a:t>
            </a:r>
            <a:r>
              <a:rPr lang="ko-KR" altLang="en-US" sz="1000" dirty="0">
                <a:solidFill>
                  <a:schemeClr val="tx1"/>
                </a:solidFill>
              </a:rPr>
              <a:t>죽음 </a:t>
            </a:r>
            <a:r>
              <a:rPr lang="en-US" altLang="ko-KR" sz="1000" dirty="0">
                <a:solidFill>
                  <a:schemeClr val="tx1"/>
                </a:solidFill>
              </a:rPr>
              <a:t>= </a:t>
            </a:r>
            <a:r>
              <a:rPr lang="ko-KR" altLang="en-US" sz="1000" dirty="0">
                <a:solidFill>
                  <a:schemeClr val="tx1"/>
                </a:solidFill>
              </a:rPr>
              <a:t>끝</a:t>
            </a:r>
            <a:r>
              <a:rPr lang="en-US" altLang="ko-KR" sz="1000" dirty="0">
                <a:solidFill>
                  <a:schemeClr val="tx1"/>
                </a:solidFill>
              </a:rPr>
              <a:t>‘</a:t>
            </a:r>
            <a:r>
              <a:rPr lang="ko-KR" altLang="en-US" sz="1000" dirty="0">
                <a:solidFill>
                  <a:schemeClr val="tx1"/>
                </a:solidFill>
              </a:rPr>
              <a:t>이라는 불안감과 생존만이 게임의 목적이라는 믿음에 죽음을 회피하고 도망치려는 선택적 플레이를 계속한다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</a:p>
          <a:p>
            <a:pPr marL="93663" indent="-93663">
              <a:lnSpc>
                <a:spcPct val="150000"/>
              </a:lnSpc>
              <a:buFontTx/>
              <a:buChar char="-"/>
            </a:pPr>
            <a:r>
              <a:rPr lang="ko-KR" altLang="en-US" sz="1000" dirty="0">
                <a:solidFill>
                  <a:schemeClr val="tx1"/>
                </a:solidFill>
              </a:rPr>
              <a:t>반면 반복적인 죽음을 통해 숙련된 플레이어의 경우 대안적인 플레이 방식을 찾게 된다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</a:p>
          <a:p>
            <a:pPr marL="93663" indent="-93663">
              <a:lnSpc>
                <a:spcPct val="150000"/>
              </a:lnSpc>
              <a:buFontTx/>
              <a:buChar char="-"/>
            </a:pPr>
            <a:r>
              <a:rPr lang="ko-KR" altLang="en-US" sz="1000" dirty="0">
                <a:solidFill>
                  <a:schemeClr val="tx1"/>
                </a:solidFill>
              </a:rPr>
              <a:t>리플레이를 통해 이전 플레이와는 다른 방식으로</a:t>
            </a:r>
            <a:r>
              <a:rPr lang="en-US" altLang="ko-KR" sz="1000" dirty="0">
                <a:solidFill>
                  <a:schemeClr val="tx1"/>
                </a:solidFill>
              </a:rPr>
              <a:t>, </a:t>
            </a:r>
            <a:r>
              <a:rPr lang="ko-KR" altLang="en-US" sz="1000" dirty="0">
                <a:solidFill>
                  <a:schemeClr val="tx1"/>
                </a:solidFill>
              </a:rPr>
              <a:t>향상된 지식을 통해 게임의 규칙을 더욱 잘 파악하게 된다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</a:p>
          <a:p>
            <a:pPr marL="93663" indent="-93663">
              <a:lnSpc>
                <a:spcPct val="150000"/>
              </a:lnSpc>
              <a:buFontTx/>
              <a:buChar char="-"/>
            </a:pPr>
            <a:r>
              <a:rPr lang="ko-KR" altLang="en-US" sz="1000" dirty="0">
                <a:solidFill>
                  <a:schemeClr val="tx1"/>
                </a:solidFill>
              </a:rPr>
              <a:t>향상된 숙련도를 통해 이전에 죽을 수 밖에 없었던 상황을 극복할 수 있게 된다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</a:p>
          <a:p>
            <a:pPr marL="93663" indent="-93663">
              <a:lnSpc>
                <a:spcPct val="150000"/>
              </a:lnSpc>
              <a:buFontTx/>
              <a:buChar char="-"/>
            </a:pPr>
            <a:r>
              <a:rPr lang="ko-KR" altLang="en-US" sz="1000" dirty="0">
                <a:solidFill>
                  <a:schemeClr val="tx1"/>
                </a:solidFill>
              </a:rPr>
              <a:t>캐릭터의 성장치는 초기화 되지만 플레이어는 성장하며 위기를 능숙하게 모면하게 된다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</a:p>
          <a:p>
            <a:pPr marL="93663" indent="-93663">
              <a:lnSpc>
                <a:spcPct val="150000"/>
              </a:lnSpc>
              <a:buFontTx/>
              <a:buChar char="-"/>
            </a:pPr>
            <a:r>
              <a:rPr lang="ko-KR" altLang="en-US" sz="1000" dirty="0">
                <a:solidFill>
                  <a:schemeClr val="tx1"/>
                </a:solidFill>
              </a:rPr>
              <a:t>그 덕에 이전과 다른 새로운 선택을 할 수 있게 되고 세계관에 더욱 몰입할 수 있게 된다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5FCF077-2372-48CB-8A32-6FE20F685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왜</a:t>
            </a:r>
            <a:r>
              <a:rPr lang="en-US" altLang="ko-KR" dirty="0"/>
              <a:t>?? </a:t>
            </a:r>
            <a:r>
              <a:rPr lang="ko-KR" altLang="en-US" dirty="0"/>
              <a:t>로그</a:t>
            </a:r>
            <a:r>
              <a:rPr lang="en-US" altLang="ko-KR" dirty="0"/>
              <a:t>-</a:t>
            </a:r>
            <a:r>
              <a:rPr lang="ko-KR" altLang="en-US" dirty="0" err="1"/>
              <a:t>라이크</a:t>
            </a:r>
            <a:r>
              <a:rPr lang="en-US" altLang="ko-KR" dirty="0"/>
              <a:t>(ROGUE-Like)</a:t>
            </a:r>
            <a:r>
              <a:rPr lang="ko-KR" altLang="en-US" dirty="0"/>
              <a:t>게임에 빠져들까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ADCAE498-7023-4795-BABF-8DF9CE9358D3}"/>
              </a:ext>
            </a:extLst>
          </p:cNvPr>
          <p:cNvSpPr/>
          <p:nvPr/>
        </p:nvSpPr>
        <p:spPr>
          <a:xfrm>
            <a:off x="479484" y="780354"/>
            <a:ext cx="11233034" cy="682152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</a:rPr>
              <a:t>로그 </a:t>
            </a:r>
            <a:r>
              <a:rPr lang="en-US" altLang="ko-KR" sz="1400" b="1" dirty="0">
                <a:solidFill>
                  <a:schemeClr val="tx1"/>
                </a:solidFill>
              </a:rPr>
              <a:t>– </a:t>
            </a:r>
            <a:r>
              <a:rPr lang="ko-KR" altLang="en-US" sz="1400" b="1" dirty="0" err="1">
                <a:solidFill>
                  <a:schemeClr val="tx1"/>
                </a:solidFill>
              </a:rPr>
              <a:t>라이크의</a:t>
            </a:r>
            <a:r>
              <a:rPr lang="ko-KR" altLang="en-US" sz="1400" b="1" dirty="0">
                <a:solidFill>
                  <a:schemeClr val="tx1"/>
                </a:solidFill>
              </a:rPr>
              <a:t> 핵심 요소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8A00C9F9-1DB9-484C-910D-360D6A50ABE6}"/>
              </a:ext>
            </a:extLst>
          </p:cNvPr>
          <p:cNvGrpSpPr/>
          <p:nvPr/>
        </p:nvGrpSpPr>
        <p:grpSpPr>
          <a:xfrm>
            <a:off x="4307790" y="818937"/>
            <a:ext cx="2581348" cy="594639"/>
            <a:chOff x="4832408" y="1080977"/>
            <a:chExt cx="2581348" cy="594639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F63DE6B1-31F5-4B08-AF69-C66788220371}"/>
                </a:ext>
              </a:extLst>
            </p:cNvPr>
            <p:cNvSpPr/>
            <p:nvPr/>
          </p:nvSpPr>
          <p:spPr>
            <a:xfrm>
              <a:off x="4832408" y="1080977"/>
              <a:ext cx="2581347" cy="592363"/>
            </a:xfrm>
            <a:prstGeom prst="roundRect">
              <a:avLst>
                <a:gd name="adj" fmla="val 7775"/>
              </a:avLst>
            </a:prstGeom>
            <a:solidFill>
              <a:srgbClr val="A9D1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4918C34B-B8A6-4269-9022-8F56E2E2A983}"/>
                </a:ext>
              </a:extLst>
            </p:cNvPr>
            <p:cNvSpPr/>
            <p:nvPr/>
          </p:nvSpPr>
          <p:spPr>
            <a:xfrm>
              <a:off x="4832409" y="1083253"/>
              <a:ext cx="2581347" cy="59236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1600" b="1" dirty="0">
                  <a:solidFill>
                    <a:schemeClr val="tx1"/>
                  </a:solidFill>
                </a:rPr>
                <a:t>영속적 죽음</a:t>
              </a:r>
              <a:endParaRPr lang="en-US" altLang="ko-KR" sz="16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E74E15F-7073-453A-94B6-3B776FE9A945}"/>
              </a:ext>
            </a:extLst>
          </p:cNvPr>
          <p:cNvGrpSpPr/>
          <p:nvPr/>
        </p:nvGrpSpPr>
        <p:grpSpPr>
          <a:xfrm>
            <a:off x="8005019" y="816661"/>
            <a:ext cx="2581348" cy="594639"/>
            <a:chOff x="7716303" y="1080977"/>
            <a:chExt cx="2581348" cy="594639"/>
          </a:xfrm>
          <a:noFill/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3DA70D48-CDAF-4011-81FA-F4C65DACCA80}"/>
                </a:ext>
              </a:extLst>
            </p:cNvPr>
            <p:cNvSpPr/>
            <p:nvPr/>
          </p:nvSpPr>
          <p:spPr>
            <a:xfrm>
              <a:off x="7716303" y="1080977"/>
              <a:ext cx="2581347" cy="592363"/>
            </a:xfrm>
            <a:prstGeom prst="roundRect">
              <a:avLst>
                <a:gd name="adj" fmla="val 777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FBB720E0-325C-4AD3-8EE5-ACD67B794458}"/>
                </a:ext>
              </a:extLst>
            </p:cNvPr>
            <p:cNvSpPr/>
            <p:nvPr/>
          </p:nvSpPr>
          <p:spPr>
            <a:xfrm>
              <a:off x="7716304" y="1083253"/>
              <a:ext cx="2581347" cy="59236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1600" b="1" dirty="0">
                  <a:solidFill>
                    <a:schemeClr val="bg2">
                      <a:lumMod val="75000"/>
                    </a:schemeClr>
                  </a:solidFill>
                </a:rPr>
                <a:t>랜덤 생성</a:t>
              </a:r>
              <a:endParaRPr lang="en-US" altLang="ko-KR" sz="1600" b="1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3A26D8A0-7E6E-41CD-95C2-249E2F9F92B5}"/>
              </a:ext>
            </a:extLst>
          </p:cNvPr>
          <p:cNvSpPr/>
          <p:nvPr/>
        </p:nvSpPr>
        <p:spPr>
          <a:xfrm>
            <a:off x="479484" y="1541204"/>
            <a:ext cx="11233034" cy="330728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</a:rPr>
              <a:t>로그 </a:t>
            </a:r>
            <a:r>
              <a:rPr lang="en-US" altLang="ko-KR" sz="1400" b="1" dirty="0">
                <a:solidFill>
                  <a:schemeClr val="tx1"/>
                </a:solidFill>
              </a:rPr>
              <a:t>- </a:t>
            </a:r>
            <a:r>
              <a:rPr lang="ko-KR" altLang="en-US" sz="1400" b="1" dirty="0" err="1">
                <a:solidFill>
                  <a:schemeClr val="tx1"/>
                </a:solidFill>
              </a:rPr>
              <a:t>라이크</a:t>
            </a:r>
            <a:r>
              <a:rPr lang="ko-KR" altLang="en-US" sz="1400" b="1" dirty="0">
                <a:solidFill>
                  <a:schemeClr val="tx1"/>
                </a:solidFill>
              </a:rPr>
              <a:t> 게임의 죽음 키워드의 활용 </a:t>
            </a:r>
            <a:r>
              <a:rPr lang="en-US" altLang="ko-KR" sz="1400" b="1" dirty="0">
                <a:solidFill>
                  <a:schemeClr val="tx1"/>
                </a:solidFill>
              </a:rPr>
              <a:t>: “</a:t>
            </a:r>
            <a:r>
              <a:rPr lang="ko-KR" altLang="en-US" sz="1400" b="1" dirty="0">
                <a:solidFill>
                  <a:schemeClr val="tx1"/>
                </a:solidFill>
              </a:rPr>
              <a:t>대안적 세계 구축을 위한 리플레이</a:t>
            </a:r>
            <a:r>
              <a:rPr lang="en-US" altLang="ko-KR" sz="1400" b="1" dirty="0">
                <a:solidFill>
                  <a:schemeClr val="tx1"/>
                </a:solidFill>
              </a:rPr>
              <a:t>”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AB76054A-863B-45BE-AB95-512C09CFE442}"/>
              </a:ext>
            </a:extLst>
          </p:cNvPr>
          <p:cNvSpPr/>
          <p:nvPr/>
        </p:nvSpPr>
        <p:spPr>
          <a:xfrm>
            <a:off x="6154640" y="4360299"/>
            <a:ext cx="5557876" cy="2055734"/>
          </a:xfrm>
          <a:prstGeom prst="roundRect">
            <a:avLst>
              <a:gd name="adj" fmla="val 352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65" name="사각형: 둥근 모서리 64">
            <a:extLst>
              <a:ext uri="{FF2B5EF4-FFF2-40B4-BE49-F238E27FC236}">
                <a16:creationId xmlns:a16="http://schemas.microsoft.com/office/drawing/2014/main" id="{60A39195-15B6-4CD5-BB30-BB26973B28D2}"/>
              </a:ext>
            </a:extLst>
          </p:cNvPr>
          <p:cNvSpPr/>
          <p:nvPr/>
        </p:nvSpPr>
        <p:spPr>
          <a:xfrm>
            <a:off x="477537" y="1950257"/>
            <a:ext cx="5557876" cy="2234363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AC3943BF-82CE-4422-9CF9-61602C4C15A6}"/>
              </a:ext>
            </a:extLst>
          </p:cNvPr>
          <p:cNvSpPr/>
          <p:nvPr/>
        </p:nvSpPr>
        <p:spPr>
          <a:xfrm>
            <a:off x="477537" y="4262945"/>
            <a:ext cx="5557876" cy="2153088"/>
          </a:xfrm>
          <a:prstGeom prst="roundRect">
            <a:avLst>
              <a:gd name="adj" fmla="val 352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ko-KR" sz="1000" dirty="0">
              <a:solidFill>
                <a:schemeClr val="tx1"/>
              </a:solidFill>
            </a:endParaRP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C01706D7-BB09-4EB0-942F-9DC868C9C2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255" y="2050220"/>
            <a:ext cx="1477452" cy="1477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5F0EBD71-F211-4E63-9DA3-AB1EC319E957}"/>
              </a:ext>
            </a:extLst>
          </p:cNvPr>
          <p:cNvGrpSpPr/>
          <p:nvPr/>
        </p:nvGrpSpPr>
        <p:grpSpPr>
          <a:xfrm>
            <a:off x="1049255" y="4347478"/>
            <a:ext cx="1371399" cy="1508000"/>
            <a:chOff x="3479072" y="1953886"/>
            <a:chExt cx="1804302" cy="1984023"/>
          </a:xfrm>
        </p:grpSpPr>
        <p:pic>
          <p:nvPicPr>
            <p:cNvPr id="18" name="Picture 4">
              <a:extLst>
                <a:ext uri="{FF2B5EF4-FFF2-40B4-BE49-F238E27FC236}">
                  <a16:creationId xmlns:a16="http://schemas.microsoft.com/office/drawing/2014/main" id="{F1985F8D-25DB-42A3-A110-F96B762B2CE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8809" r="54562"/>
            <a:stretch/>
          </p:blipFill>
          <p:spPr bwMode="auto">
            <a:xfrm>
              <a:off x="3479072" y="2772228"/>
              <a:ext cx="865582" cy="11656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AEF43D66-24C1-4232-8476-EF43A8FBD3E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526" r="24086"/>
            <a:stretch/>
          </p:blipFill>
          <p:spPr bwMode="auto">
            <a:xfrm>
              <a:off x="4266337" y="1953886"/>
              <a:ext cx="1017037" cy="1905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B396F9DA-7C91-4446-9A1A-E0EC0AF05DB2}"/>
              </a:ext>
            </a:extLst>
          </p:cNvPr>
          <p:cNvSpPr/>
          <p:nvPr/>
        </p:nvSpPr>
        <p:spPr>
          <a:xfrm>
            <a:off x="2858946" y="2422719"/>
            <a:ext cx="1017665" cy="732453"/>
          </a:xfrm>
          <a:prstGeom prst="right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20C12A94-712C-446A-A615-9181F6BF3519}"/>
              </a:ext>
            </a:extLst>
          </p:cNvPr>
          <p:cNvSpPr/>
          <p:nvPr/>
        </p:nvSpPr>
        <p:spPr>
          <a:xfrm>
            <a:off x="2858946" y="4705219"/>
            <a:ext cx="1017665" cy="732453"/>
          </a:xfrm>
          <a:prstGeom prst="right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3" name="Picture 2">
            <a:extLst>
              <a:ext uri="{FF2B5EF4-FFF2-40B4-BE49-F238E27FC236}">
                <a16:creationId xmlns:a16="http://schemas.microsoft.com/office/drawing/2014/main" id="{E9EC680F-9119-4AEB-BF7E-CF7FA4E114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9700" y="2050220"/>
            <a:ext cx="1500486" cy="1500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86A71EA5-AB0C-4A3F-8A76-3D15B19863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4495" y="4279953"/>
            <a:ext cx="1570895" cy="1570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3EC3A1B-8046-4394-8DF9-03308A9EACC8}"/>
              </a:ext>
            </a:extLst>
          </p:cNvPr>
          <p:cNvSpPr txBox="1"/>
          <p:nvPr/>
        </p:nvSpPr>
        <p:spPr>
          <a:xfrm>
            <a:off x="470954" y="3692947"/>
            <a:ext cx="26340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/>
              <a:t>죽음을 회피하기 급급한 초기 플레이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652E5FC-7126-430A-B043-068D1E78F0EE}"/>
              </a:ext>
            </a:extLst>
          </p:cNvPr>
          <p:cNvSpPr txBox="1"/>
          <p:nvPr/>
        </p:nvSpPr>
        <p:spPr>
          <a:xfrm>
            <a:off x="4215256" y="3692947"/>
            <a:ext cx="9893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/>
              <a:t>결국은 죽음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C676D7B-C286-423D-8429-82C1E81E2EF9}"/>
              </a:ext>
            </a:extLst>
          </p:cNvPr>
          <p:cNvSpPr txBox="1"/>
          <p:nvPr/>
        </p:nvSpPr>
        <p:spPr>
          <a:xfrm>
            <a:off x="547906" y="5924530"/>
            <a:ext cx="24801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/>
              <a:t>죽음을 받아들이고 </a:t>
            </a:r>
            <a:br>
              <a:rPr lang="en-US" altLang="ko-KR" sz="1200" dirty="0"/>
            </a:br>
            <a:r>
              <a:rPr lang="ko-KR" altLang="en-US" sz="1200" dirty="0"/>
              <a:t>문제를 해결하기 위한 방법을 고민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CC29A84-3C62-4831-8B64-991D2637ABDB}"/>
              </a:ext>
            </a:extLst>
          </p:cNvPr>
          <p:cNvSpPr txBox="1"/>
          <p:nvPr/>
        </p:nvSpPr>
        <p:spPr>
          <a:xfrm>
            <a:off x="3889849" y="5924530"/>
            <a:ext cx="16401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/>
              <a:t>조금씩 성장하기 시작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6E6B6EA5-4D0F-4524-B36E-7D34240CED78}"/>
              </a:ext>
            </a:extLst>
          </p:cNvPr>
          <p:cNvGrpSpPr/>
          <p:nvPr/>
        </p:nvGrpSpPr>
        <p:grpSpPr>
          <a:xfrm>
            <a:off x="6718194" y="4421875"/>
            <a:ext cx="4424552" cy="1467832"/>
            <a:chOff x="6718194" y="4393882"/>
            <a:chExt cx="4424552" cy="1467832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373D34B6-E468-4F05-AB8B-E1AD5EC41899}"/>
                </a:ext>
              </a:extLst>
            </p:cNvPr>
            <p:cNvGrpSpPr/>
            <p:nvPr/>
          </p:nvGrpSpPr>
          <p:grpSpPr>
            <a:xfrm>
              <a:off x="6718194" y="4452259"/>
              <a:ext cx="4424552" cy="1238376"/>
              <a:chOff x="6343825" y="4347478"/>
              <a:chExt cx="5173289" cy="1447937"/>
            </a:xfrm>
          </p:grpSpPr>
          <p:pic>
            <p:nvPicPr>
              <p:cNvPr id="3084" name="Picture 12">
                <a:extLst>
                  <a:ext uri="{FF2B5EF4-FFF2-40B4-BE49-F238E27FC236}">
                    <a16:creationId xmlns:a16="http://schemas.microsoft.com/office/drawing/2014/main" id="{ECF71F4A-8330-4D3A-804E-6481D714071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343825" y="4607703"/>
                <a:ext cx="1090624" cy="109062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86" name="Picture 14">
                <a:extLst>
                  <a:ext uri="{FF2B5EF4-FFF2-40B4-BE49-F238E27FC236}">
                    <a16:creationId xmlns:a16="http://schemas.microsoft.com/office/drawing/2014/main" id="{7A41DFED-3FCE-486F-85EF-FD35C870739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8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08" r="30350"/>
              <a:stretch/>
            </p:blipFill>
            <p:spPr bwMode="auto">
              <a:xfrm>
                <a:off x="7488370" y="4426078"/>
                <a:ext cx="704461" cy="12683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88" name="Picture 16">
                <a:extLst>
                  <a:ext uri="{FF2B5EF4-FFF2-40B4-BE49-F238E27FC236}">
                    <a16:creationId xmlns:a16="http://schemas.microsoft.com/office/drawing/2014/main" id="{62C2D890-5250-48E7-B0EA-0BD7880F04B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9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102" r="7510"/>
              <a:stretch/>
            </p:blipFill>
            <p:spPr bwMode="auto">
              <a:xfrm>
                <a:off x="10544367" y="4393882"/>
                <a:ext cx="972747" cy="132549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90" name="Picture 18">
                <a:extLst>
                  <a:ext uri="{FF2B5EF4-FFF2-40B4-BE49-F238E27FC236}">
                    <a16:creationId xmlns:a16="http://schemas.microsoft.com/office/drawing/2014/main" id="{AA411DC0-18B6-4A63-BAD4-39F220C09B5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0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954" r="15865"/>
              <a:stretch/>
            </p:blipFill>
            <p:spPr bwMode="auto">
              <a:xfrm>
                <a:off x="9571620" y="4347478"/>
                <a:ext cx="972747" cy="144793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92" name="Picture 20">
              <a:extLst>
                <a:ext uri="{FF2B5EF4-FFF2-40B4-BE49-F238E27FC236}">
                  <a16:creationId xmlns:a16="http://schemas.microsoft.com/office/drawing/2014/main" id="{E5478433-5192-44F2-ACF3-7BD971FEFE2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656" r="13456"/>
            <a:stretch/>
          </p:blipFill>
          <p:spPr bwMode="auto">
            <a:xfrm>
              <a:off x="8358712" y="4393882"/>
              <a:ext cx="1113928" cy="14678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7744137D-1063-4A2B-BA0C-FA0017C40BBA}"/>
              </a:ext>
            </a:extLst>
          </p:cNvPr>
          <p:cNvSpPr txBox="1"/>
          <p:nvPr/>
        </p:nvSpPr>
        <p:spPr>
          <a:xfrm>
            <a:off x="6615152" y="5979932"/>
            <a:ext cx="45416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/>
              <a:t>생존에만 집중하지 않고 가치 있는 무언가를 게임에서 찾게 된다</a:t>
            </a:r>
            <a:r>
              <a:rPr lang="en-US" altLang="ko-KR" sz="1200" dirty="0"/>
              <a:t>.</a:t>
            </a:r>
            <a:r>
              <a:rPr lang="ko-KR" alt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163104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28B07405-5E7C-48B0-B8B6-0A660397BFE7}"/>
              </a:ext>
            </a:extLst>
          </p:cNvPr>
          <p:cNvSpPr/>
          <p:nvPr/>
        </p:nvSpPr>
        <p:spPr>
          <a:xfrm>
            <a:off x="479484" y="1952277"/>
            <a:ext cx="5557876" cy="4465776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5FCF077-2372-48CB-8A32-6FE20F685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왜</a:t>
            </a:r>
            <a:r>
              <a:rPr lang="en-US" altLang="ko-KR" dirty="0"/>
              <a:t>?? </a:t>
            </a:r>
            <a:r>
              <a:rPr lang="ko-KR" altLang="en-US" dirty="0"/>
              <a:t>로그</a:t>
            </a:r>
            <a:r>
              <a:rPr lang="en-US" altLang="ko-KR" dirty="0"/>
              <a:t>-</a:t>
            </a:r>
            <a:r>
              <a:rPr lang="ko-KR" altLang="en-US" dirty="0" err="1"/>
              <a:t>라이크</a:t>
            </a:r>
            <a:r>
              <a:rPr lang="en-US" altLang="ko-KR" dirty="0"/>
              <a:t>(ROGUE-Like)</a:t>
            </a:r>
            <a:r>
              <a:rPr lang="ko-KR" altLang="en-US" dirty="0"/>
              <a:t>게임에 빠져들까</a:t>
            </a:r>
            <a:r>
              <a:rPr lang="en-US" altLang="ko-KR" dirty="0"/>
              <a:t>?</a:t>
            </a:r>
            <a:endParaRPr lang="ko-KR" altLang="en-US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8CA23396-10BB-45FA-A978-C2D6B810A8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085" y="3370994"/>
            <a:ext cx="1241480" cy="1241480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2B4CDAD-8270-4FFF-9F68-127E7165FD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1150" y="2163212"/>
            <a:ext cx="1067496" cy="1067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0B5C92E-8CD4-4EE6-A576-BEA2DFB59B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820" y="2235707"/>
            <a:ext cx="922506" cy="922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C71DA768-69A9-4387-B6C6-4DFCA54747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2489" y="5189836"/>
            <a:ext cx="1191865" cy="1191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화살표: 위쪽 17">
            <a:extLst>
              <a:ext uri="{FF2B5EF4-FFF2-40B4-BE49-F238E27FC236}">
                <a16:creationId xmlns:a16="http://schemas.microsoft.com/office/drawing/2014/main" id="{A6355A96-C626-4CD5-A7EA-D2A8D6C0BCAF}"/>
              </a:ext>
            </a:extLst>
          </p:cNvPr>
          <p:cNvSpPr/>
          <p:nvPr/>
        </p:nvSpPr>
        <p:spPr>
          <a:xfrm rot="18715826">
            <a:off x="1961673" y="3069707"/>
            <a:ext cx="543464" cy="735811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화살표: 위쪽 33">
            <a:extLst>
              <a:ext uri="{FF2B5EF4-FFF2-40B4-BE49-F238E27FC236}">
                <a16:creationId xmlns:a16="http://schemas.microsoft.com/office/drawing/2014/main" id="{6E66534A-84B7-45EC-AFB0-94B85320EB5A}"/>
              </a:ext>
            </a:extLst>
          </p:cNvPr>
          <p:cNvSpPr/>
          <p:nvPr/>
        </p:nvSpPr>
        <p:spPr>
          <a:xfrm rot="2700000">
            <a:off x="4021720" y="3069707"/>
            <a:ext cx="543464" cy="735811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화살표: 위쪽 34">
            <a:extLst>
              <a:ext uri="{FF2B5EF4-FFF2-40B4-BE49-F238E27FC236}">
                <a16:creationId xmlns:a16="http://schemas.microsoft.com/office/drawing/2014/main" id="{99D2B734-7F31-4EB0-84CE-33B6517A67B6}"/>
              </a:ext>
            </a:extLst>
          </p:cNvPr>
          <p:cNvSpPr/>
          <p:nvPr/>
        </p:nvSpPr>
        <p:spPr>
          <a:xfrm rot="10800000">
            <a:off x="2973093" y="4624829"/>
            <a:ext cx="543464" cy="735811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C0F63A59-4816-4C04-A950-C87D6EDE59E4}"/>
              </a:ext>
            </a:extLst>
          </p:cNvPr>
          <p:cNvSpPr/>
          <p:nvPr/>
        </p:nvSpPr>
        <p:spPr>
          <a:xfrm>
            <a:off x="6154642" y="1952277"/>
            <a:ext cx="5557876" cy="4465776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C29A799F-48D3-401C-9AA0-4032ED7A5F5D}"/>
              </a:ext>
            </a:extLst>
          </p:cNvPr>
          <p:cNvSpPr/>
          <p:nvPr/>
        </p:nvSpPr>
        <p:spPr>
          <a:xfrm>
            <a:off x="479484" y="780354"/>
            <a:ext cx="11233034" cy="682152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</a:rPr>
              <a:t>로그 </a:t>
            </a:r>
            <a:r>
              <a:rPr lang="en-US" altLang="ko-KR" sz="1400" b="1" dirty="0">
                <a:solidFill>
                  <a:schemeClr val="tx1"/>
                </a:solidFill>
              </a:rPr>
              <a:t>– </a:t>
            </a:r>
            <a:r>
              <a:rPr lang="ko-KR" altLang="en-US" sz="1400" b="1" dirty="0" err="1">
                <a:solidFill>
                  <a:schemeClr val="tx1"/>
                </a:solidFill>
              </a:rPr>
              <a:t>라이크의</a:t>
            </a:r>
            <a:r>
              <a:rPr lang="ko-KR" altLang="en-US" sz="1400" b="1" dirty="0">
                <a:solidFill>
                  <a:schemeClr val="tx1"/>
                </a:solidFill>
              </a:rPr>
              <a:t> 핵심 요소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9D06488D-7789-43B3-A59F-D5827C48151C}"/>
              </a:ext>
            </a:extLst>
          </p:cNvPr>
          <p:cNvGrpSpPr/>
          <p:nvPr/>
        </p:nvGrpSpPr>
        <p:grpSpPr>
          <a:xfrm>
            <a:off x="4307790" y="818937"/>
            <a:ext cx="2581348" cy="594639"/>
            <a:chOff x="4832408" y="1080977"/>
            <a:chExt cx="2581348" cy="594639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8AA1CD3F-D9DD-4A26-AC33-8F4E9327A79D}"/>
                </a:ext>
              </a:extLst>
            </p:cNvPr>
            <p:cNvSpPr/>
            <p:nvPr/>
          </p:nvSpPr>
          <p:spPr>
            <a:xfrm>
              <a:off x="4832408" y="1080977"/>
              <a:ext cx="2581347" cy="592363"/>
            </a:xfrm>
            <a:prstGeom prst="roundRect">
              <a:avLst>
                <a:gd name="adj" fmla="val 777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E3B609CF-C196-4DDD-9953-8FAB1869BADD}"/>
                </a:ext>
              </a:extLst>
            </p:cNvPr>
            <p:cNvSpPr/>
            <p:nvPr/>
          </p:nvSpPr>
          <p:spPr>
            <a:xfrm>
              <a:off x="4832409" y="1083253"/>
              <a:ext cx="2581347" cy="59236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1600" b="1" dirty="0">
                  <a:solidFill>
                    <a:schemeClr val="bg2">
                      <a:lumMod val="75000"/>
                    </a:schemeClr>
                  </a:solidFill>
                </a:rPr>
                <a:t>영속적 죽음</a:t>
              </a:r>
              <a:endParaRPr lang="en-US" altLang="ko-KR" sz="1600" b="1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05A89249-E118-471E-BC8F-796D99088E54}"/>
              </a:ext>
            </a:extLst>
          </p:cNvPr>
          <p:cNvSpPr/>
          <p:nvPr/>
        </p:nvSpPr>
        <p:spPr>
          <a:xfrm>
            <a:off x="8005019" y="816661"/>
            <a:ext cx="2581347" cy="592363"/>
          </a:xfrm>
          <a:prstGeom prst="roundRect">
            <a:avLst>
              <a:gd name="adj" fmla="val 7775"/>
            </a:avLst>
          </a:prstGeom>
          <a:solidFill>
            <a:srgbClr val="A9D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933183C-05C9-4645-BAF7-61BACBA0A17F}"/>
              </a:ext>
            </a:extLst>
          </p:cNvPr>
          <p:cNvSpPr/>
          <p:nvPr/>
        </p:nvSpPr>
        <p:spPr>
          <a:xfrm>
            <a:off x="8005020" y="825248"/>
            <a:ext cx="2581347" cy="5923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chemeClr val="tx1"/>
                </a:solidFill>
              </a:rPr>
              <a:t>랜덤 생성</a:t>
            </a:r>
            <a:endParaRPr lang="en-US" altLang="ko-KR" sz="1600" b="1" dirty="0">
              <a:solidFill>
                <a:schemeClr val="tx1"/>
              </a:solidFill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832932DC-5EE6-4CA6-80E9-4E0F78C0D978}"/>
              </a:ext>
            </a:extLst>
          </p:cNvPr>
          <p:cNvSpPr/>
          <p:nvPr/>
        </p:nvSpPr>
        <p:spPr>
          <a:xfrm>
            <a:off x="479484" y="1541204"/>
            <a:ext cx="11233034" cy="330728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</a:rPr>
              <a:t>랜덤 생성</a:t>
            </a:r>
          </a:p>
        </p:txBody>
      </p:sp>
    </p:spTree>
    <p:extLst>
      <p:ext uri="{BB962C8B-B14F-4D97-AF65-F5344CB8AC3E}">
        <p14:creationId xmlns:p14="http://schemas.microsoft.com/office/powerpoint/2010/main" val="35006506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384403-2AB7-49E9-BB30-6D5B35EBA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왜</a:t>
            </a:r>
            <a:r>
              <a:rPr lang="en-US" altLang="ko-KR" dirty="0"/>
              <a:t>?? </a:t>
            </a:r>
            <a:r>
              <a:rPr lang="ko-KR" altLang="en-US" dirty="0"/>
              <a:t>로그</a:t>
            </a:r>
            <a:r>
              <a:rPr lang="en-US" altLang="ko-KR" dirty="0"/>
              <a:t>-</a:t>
            </a:r>
            <a:r>
              <a:rPr lang="ko-KR" altLang="en-US" dirty="0" err="1"/>
              <a:t>라이크</a:t>
            </a:r>
            <a:r>
              <a:rPr lang="en-US" altLang="ko-KR" dirty="0"/>
              <a:t>(ROGUE-Like)</a:t>
            </a:r>
            <a:r>
              <a:rPr lang="ko-KR" altLang="en-US" dirty="0"/>
              <a:t>게임에 빠져들까</a:t>
            </a:r>
            <a:r>
              <a:rPr lang="en-US" altLang="ko-KR" dirty="0"/>
              <a:t>?</a:t>
            </a:r>
            <a:endParaRPr lang="ko-KR" altLang="en-US" dirty="0"/>
          </a:p>
        </p:txBody>
      </p:sp>
      <p:graphicFrame>
        <p:nvGraphicFramePr>
          <p:cNvPr id="4" name="표 8">
            <a:extLst>
              <a:ext uri="{FF2B5EF4-FFF2-40B4-BE49-F238E27FC236}">
                <a16:creationId xmlns:a16="http://schemas.microsoft.com/office/drawing/2014/main" id="{E5A80C56-4B28-4148-90F6-22A7988CBD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9858135"/>
              </p:ext>
            </p:extLst>
          </p:nvPr>
        </p:nvGraphicFramePr>
        <p:xfrm>
          <a:off x="479484" y="1636357"/>
          <a:ext cx="11233032" cy="10699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33032">
                  <a:extLst>
                    <a:ext uri="{9D8B030D-6E8A-4147-A177-3AD203B41FA5}">
                      <a16:colId xmlns:a16="http://schemas.microsoft.com/office/drawing/2014/main" val="1937758454"/>
                    </a:ext>
                  </a:extLst>
                </a:gridCol>
              </a:tblGrid>
              <a:tr h="901295"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유저가 로그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라이크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장르에 빠지게 되는 요소를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가지로 생각하고 있다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랜덤 요소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영속적 죽음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각각의 요소에 대해 심층적으로 분석하는 내용을 추가할 예정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7076333"/>
                  </a:ext>
                </a:extLst>
              </a:tr>
            </a:tbl>
          </a:graphicData>
        </a:graphic>
      </p:graphicFrame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F5C7E348-A927-440C-AC1D-A7AA6CC340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1348844"/>
              </p:ext>
            </p:extLst>
          </p:nvPr>
        </p:nvGraphicFramePr>
        <p:xfrm>
          <a:off x="479484" y="740617"/>
          <a:ext cx="11233032" cy="4746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33032">
                  <a:extLst>
                    <a:ext uri="{9D8B030D-6E8A-4147-A177-3AD203B41FA5}">
                      <a16:colId xmlns:a16="http://schemas.microsoft.com/office/drawing/2014/main" val="1937758454"/>
                    </a:ext>
                  </a:extLst>
                </a:gridCol>
              </a:tblGrid>
              <a:tr h="474663"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절차적 환경 생성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절차적 랜덤 생성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70763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011977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7D3201-71D7-4648-8CF3-4B6B9C246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로그</a:t>
            </a:r>
            <a:r>
              <a:rPr lang="en-US" altLang="ko-KR" dirty="0"/>
              <a:t>-</a:t>
            </a:r>
            <a:r>
              <a:rPr lang="ko-KR" altLang="en-US" dirty="0" err="1"/>
              <a:t>라이크</a:t>
            </a:r>
            <a:r>
              <a:rPr lang="en-US" altLang="ko-KR" dirty="0"/>
              <a:t>(ROGUE-Like)</a:t>
            </a:r>
            <a:r>
              <a:rPr lang="ko-KR" altLang="en-US" dirty="0"/>
              <a:t>를 개발한다면</a:t>
            </a:r>
            <a:r>
              <a:rPr lang="en-US" altLang="ko-KR" dirty="0"/>
              <a:t>?</a:t>
            </a:r>
            <a:endParaRPr lang="ko-KR" altLang="en-US" dirty="0"/>
          </a:p>
        </p:txBody>
      </p:sp>
      <p:graphicFrame>
        <p:nvGraphicFramePr>
          <p:cNvPr id="3" name="표 8">
            <a:extLst>
              <a:ext uri="{FF2B5EF4-FFF2-40B4-BE49-F238E27FC236}">
                <a16:creationId xmlns:a16="http://schemas.microsoft.com/office/drawing/2014/main" id="{6A97B595-9E59-46D5-8C60-2754F9E830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9845733"/>
              </p:ext>
            </p:extLst>
          </p:nvPr>
        </p:nvGraphicFramePr>
        <p:xfrm>
          <a:off x="479484" y="1423781"/>
          <a:ext cx="11233032" cy="9012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33032">
                  <a:extLst>
                    <a:ext uri="{9D8B030D-6E8A-4147-A177-3AD203B41FA5}">
                      <a16:colId xmlns:a16="http://schemas.microsoft.com/office/drawing/2014/main" val="1937758454"/>
                    </a:ext>
                  </a:extLst>
                </a:gridCol>
              </a:tblGrid>
              <a:tr h="901295"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핵심요소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영속적 죽음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랜덤 요소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식별 요소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자원 관리 요소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를 필두로 다른 장르의 특징을 추가하는 것이 필수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70763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309148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E5B0AC-02DA-493F-831F-82A262BD67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로그</a:t>
            </a:r>
            <a:r>
              <a:rPr lang="en-US" altLang="ko-KR" dirty="0"/>
              <a:t>-</a:t>
            </a:r>
            <a:r>
              <a:rPr lang="ko-KR" altLang="en-US" dirty="0" err="1"/>
              <a:t>라이크의</a:t>
            </a:r>
            <a:r>
              <a:rPr lang="ko-KR" altLang="en-US" dirty="0"/>
              <a:t> 정의</a:t>
            </a:r>
            <a:br>
              <a:rPr lang="en-US" altLang="ko-KR" dirty="0"/>
            </a:b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26131C1-7FDC-4C5F-9FDD-DEF09B79763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작성자 </a:t>
            </a:r>
            <a:r>
              <a:rPr lang="en-US" altLang="ko-KR" dirty="0"/>
              <a:t>: </a:t>
            </a:r>
            <a:r>
              <a:rPr lang="ko-KR" altLang="en-US" dirty="0"/>
              <a:t>정재호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51561" y="-1966080"/>
            <a:ext cx="1137726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dirty="0">
                <a:solidFill>
                  <a:srgbClr val="FF0000"/>
                </a:solidFill>
              </a:rPr>
              <a:t>제목은 문서의 기획 의도를 알 수 있어야 한다</a:t>
            </a:r>
            <a:r>
              <a:rPr lang="en-US" altLang="ko-KR" sz="1400" dirty="0">
                <a:solidFill>
                  <a:srgbClr val="FF0000"/>
                </a:solidFill>
              </a:rPr>
              <a:t>.  </a:t>
            </a:r>
            <a:r>
              <a:rPr lang="ko-KR" altLang="en-US" sz="1400" dirty="0">
                <a:solidFill>
                  <a:srgbClr val="FF0000"/>
                </a:solidFill>
              </a:rPr>
              <a:t>무엇을 위한 분석인가</a:t>
            </a:r>
            <a:r>
              <a:rPr lang="en-US" altLang="ko-KR" sz="1400" dirty="0">
                <a:solidFill>
                  <a:srgbClr val="FF0000"/>
                </a:solidFill>
              </a:rPr>
              <a:t>?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dirty="0">
                <a:solidFill>
                  <a:srgbClr val="FF0000"/>
                </a:solidFill>
              </a:rPr>
              <a:t>정보와 분석이 구분이 잘 되지 않는다</a:t>
            </a:r>
            <a:r>
              <a:rPr lang="en-US" altLang="ko-KR" sz="1400" dirty="0">
                <a:solidFill>
                  <a:srgbClr val="FF0000"/>
                </a:solidFill>
              </a:rPr>
              <a:t>. </a:t>
            </a:r>
            <a:r>
              <a:rPr lang="ko-KR" altLang="en-US" sz="1400" dirty="0">
                <a:solidFill>
                  <a:srgbClr val="FF0000"/>
                </a:solidFill>
              </a:rPr>
              <a:t>정보와 분석을 박스나 글머리 기호</a:t>
            </a:r>
            <a:r>
              <a:rPr lang="en-US" altLang="ko-KR" sz="1400" dirty="0">
                <a:solidFill>
                  <a:srgbClr val="FF0000"/>
                </a:solidFill>
              </a:rPr>
              <a:t>, </a:t>
            </a:r>
            <a:r>
              <a:rPr lang="ko-KR" altLang="en-US" sz="1400" dirty="0">
                <a:solidFill>
                  <a:srgbClr val="FF0000"/>
                </a:solidFill>
              </a:rPr>
              <a:t>소제목 등으로 구분해서 표기 할  것</a:t>
            </a:r>
            <a:r>
              <a:rPr lang="en-US" altLang="ko-KR" sz="1400" dirty="0">
                <a:solidFill>
                  <a:srgbClr val="FF0000"/>
                </a:solidFill>
              </a:rPr>
              <a:t>!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dirty="0">
                <a:solidFill>
                  <a:srgbClr val="FF0000"/>
                </a:solidFill>
              </a:rPr>
              <a:t>내용이 우선인데 페이지 정리에  비중을 너무 많이 두고 있음</a:t>
            </a:r>
            <a:r>
              <a:rPr lang="en-US" altLang="ko-KR" sz="1400" dirty="0">
                <a:solidFill>
                  <a:srgbClr val="FF0000"/>
                </a:solidFill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dirty="0">
                <a:solidFill>
                  <a:srgbClr val="FF0000"/>
                </a:solidFill>
              </a:rPr>
              <a:t>문서의 폰트 크기가 워드 폰트 크기인 </a:t>
            </a:r>
            <a:r>
              <a:rPr lang="en-US" altLang="ko-KR" sz="1400" dirty="0">
                <a:solidFill>
                  <a:srgbClr val="FF0000"/>
                </a:solidFill>
              </a:rPr>
              <a:t>10</a:t>
            </a:r>
            <a:r>
              <a:rPr lang="ko-KR" altLang="en-US" sz="1400" dirty="0">
                <a:solidFill>
                  <a:srgbClr val="FF0000"/>
                </a:solidFill>
              </a:rPr>
              <a:t>폰트이다</a:t>
            </a:r>
            <a:r>
              <a:rPr lang="en-US" altLang="ko-KR" sz="1400" dirty="0">
                <a:solidFill>
                  <a:srgbClr val="FF0000"/>
                </a:solidFill>
              </a:rPr>
              <a:t>. 12~14</a:t>
            </a:r>
            <a:r>
              <a:rPr lang="ko-KR" altLang="en-US" sz="1400" dirty="0">
                <a:solidFill>
                  <a:srgbClr val="FF0000"/>
                </a:solidFill>
              </a:rPr>
              <a:t>폰트로 키우고 페이지를 더 늘리고 배치를 조정하여 작성 할 것</a:t>
            </a:r>
            <a:r>
              <a:rPr lang="en-US" altLang="ko-KR" sz="1400" dirty="0">
                <a:solidFill>
                  <a:srgbClr val="FF0000"/>
                </a:solidFill>
              </a:rPr>
              <a:t>!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dirty="0">
                <a:solidFill>
                  <a:srgbClr val="FF0000"/>
                </a:solidFill>
              </a:rPr>
              <a:t>보라색 보다 검정색 글씨가 더 강조되어 보임</a:t>
            </a:r>
            <a:r>
              <a:rPr lang="en-US" altLang="ko-KR" sz="1400" dirty="0">
                <a:solidFill>
                  <a:srgbClr val="FF0000"/>
                </a:solidFill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dirty="0">
                <a:solidFill>
                  <a:srgbClr val="FF0000"/>
                </a:solidFill>
              </a:rPr>
              <a:t>현재는 미완성이지만 가장 마지막 페이지에는 전체 페이지를 목차를 기준으로 표를 만들고 그것을 통하여 전체 내용을 한번 더 정리해 줄 것</a:t>
            </a:r>
            <a:r>
              <a:rPr lang="en-US" altLang="ko-KR" sz="1400" dirty="0">
                <a:solidFill>
                  <a:srgbClr val="FF0000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42613004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2B1F6F8F-1851-4602-939B-0524323D42AB}"/>
              </a:ext>
            </a:extLst>
          </p:cNvPr>
          <p:cNvSpPr/>
          <p:nvPr/>
        </p:nvSpPr>
        <p:spPr>
          <a:xfrm>
            <a:off x="5215146" y="2471758"/>
            <a:ext cx="6494772" cy="4124139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07DC2A85-8FDB-4393-80B4-89F50FFD953A}"/>
              </a:ext>
            </a:extLst>
          </p:cNvPr>
          <p:cNvSpPr/>
          <p:nvPr/>
        </p:nvSpPr>
        <p:spPr>
          <a:xfrm>
            <a:off x="482082" y="847408"/>
            <a:ext cx="4509017" cy="5748490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FEE3F8F-7B8C-4E8A-95D3-4482EA074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문서에서 들어가기 전</a:t>
            </a:r>
          </a:p>
        </p:txBody>
      </p:sp>
      <p:graphicFrame>
        <p:nvGraphicFramePr>
          <p:cNvPr id="9" name="표 9">
            <a:extLst>
              <a:ext uri="{FF2B5EF4-FFF2-40B4-BE49-F238E27FC236}">
                <a16:creationId xmlns:a16="http://schemas.microsoft.com/office/drawing/2014/main" id="{CEF02F08-E27F-4DF1-9503-64C0EC204913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785051129"/>
              </p:ext>
            </p:extLst>
          </p:nvPr>
        </p:nvGraphicFramePr>
        <p:xfrm>
          <a:off x="5215146" y="2471758"/>
          <a:ext cx="6494771" cy="41241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94771">
                  <a:extLst>
                    <a:ext uri="{9D8B030D-6E8A-4147-A177-3AD203B41FA5}">
                      <a16:colId xmlns:a16="http://schemas.microsoft.com/office/drawing/2014/main" val="33885510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목차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9322466"/>
                  </a:ext>
                </a:extLst>
              </a:tr>
              <a:tr h="3665987">
                <a:tc>
                  <a:txBody>
                    <a:bodyPr/>
                    <a:lstStyle/>
                    <a:p>
                      <a:pPr marL="177800" indent="-177800">
                        <a:lnSpc>
                          <a:spcPct val="2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b="1" dirty="0"/>
                        <a:t>로그</a:t>
                      </a:r>
                      <a:r>
                        <a:rPr lang="en-US" altLang="ko-KR" sz="1600" b="1" dirty="0"/>
                        <a:t>-</a:t>
                      </a:r>
                      <a:r>
                        <a:rPr lang="ko-KR" altLang="en-US" sz="1600" b="1" dirty="0" err="1"/>
                        <a:t>라이크</a:t>
                      </a:r>
                      <a:r>
                        <a:rPr lang="en-US" altLang="ko-KR" sz="1600" b="1" dirty="0"/>
                        <a:t>(ROGUE-Like)</a:t>
                      </a:r>
                      <a:r>
                        <a:rPr lang="ko-KR" altLang="en-US" sz="1600" b="1" dirty="0"/>
                        <a:t>가</a:t>
                      </a:r>
                      <a:r>
                        <a:rPr lang="en-US" altLang="ko-KR" sz="1600" b="1" dirty="0"/>
                        <a:t> </a:t>
                      </a:r>
                      <a:r>
                        <a:rPr lang="ko-KR" altLang="en-US" sz="1600" b="1" dirty="0">
                          <a:solidFill>
                            <a:srgbClr val="7030A0"/>
                          </a:solidFill>
                        </a:rPr>
                        <a:t>무엇</a:t>
                      </a:r>
                      <a:r>
                        <a:rPr lang="ko-KR" altLang="en-US" sz="1600" b="1" dirty="0"/>
                        <a:t>인지</a:t>
                      </a:r>
                      <a:r>
                        <a:rPr lang="en-US" altLang="ko-KR" sz="1600" b="1" dirty="0"/>
                        <a:t>?</a:t>
                      </a:r>
                    </a:p>
                    <a:p>
                      <a:pPr marL="177800" indent="-177800">
                        <a:lnSpc>
                          <a:spcPct val="2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b="1" dirty="0"/>
                        <a:t>로그</a:t>
                      </a:r>
                      <a:r>
                        <a:rPr lang="en-US" altLang="ko-KR" sz="1600" b="1" dirty="0"/>
                        <a:t>-</a:t>
                      </a:r>
                      <a:r>
                        <a:rPr lang="ko-KR" altLang="en-US" sz="1600" b="1" dirty="0" err="1"/>
                        <a:t>라이크</a:t>
                      </a:r>
                      <a:r>
                        <a:rPr lang="en-US" altLang="ko-KR" sz="1600" b="1" dirty="0"/>
                        <a:t>(ROGUE-Like)</a:t>
                      </a:r>
                      <a:r>
                        <a:rPr lang="ko-KR" altLang="en-US" sz="1600" b="1" dirty="0"/>
                        <a:t>의 </a:t>
                      </a:r>
                      <a:r>
                        <a:rPr lang="ko-KR" altLang="en-US" sz="1600" b="1" dirty="0">
                          <a:solidFill>
                            <a:srgbClr val="7030A0"/>
                          </a:solidFill>
                        </a:rPr>
                        <a:t>특징</a:t>
                      </a:r>
                      <a:r>
                        <a:rPr lang="ko-KR" altLang="en-US" sz="1600" b="1" dirty="0"/>
                        <a:t>은</a:t>
                      </a:r>
                      <a:r>
                        <a:rPr lang="en-US" altLang="ko-KR" sz="1600" b="1" dirty="0"/>
                        <a:t>?</a:t>
                      </a:r>
                    </a:p>
                    <a:p>
                      <a:pPr marL="177800" indent="-177800">
                        <a:lnSpc>
                          <a:spcPct val="2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b="1" dirty="0"/>
                        <a:t>로그</a:t>
                      </a:r>
                      <a:r>
                        <a:rPr lang="en-US" altLang="ko-KR" sz="1600" b="1" dirty="0"/>
                        <a:t>-</a:t>
                      </a:r>
                      <a:r>
                        <a:rPr lang="ko-KR" altLang="en-US" sz="1600" b="1" dirty="0" err="1"/>
                        <a:t>라이크</a:t>
                      </a:r>
                      <a:r>
                        <a:rPr lang="en-US" altLang="ko-KR" sz="1600" b="1" dirty="0"/>
                        <a:t>(ROGUE-Like) </a:t>
                      </a:r>
                      <a:r>
                        <a:rPr lang="ko-KR" altLang="en-US" sz="1600" b="1" dirty="0"/>
                        <a:t>요소를 </a:t>
                      </a:r>
                      <a:r>
                        <a:rPr lang="ko-KR" altLang="en-US" sz="1600" b="1" dirty="0">
                          <a:solidFill>
                            <a:srgbClr val="7030A0"/>
                          </a:solidFill>
                        </a:rPr>
                        <a:t>활용한 게임</a:t>
                      </a:r>
                      <a:r>
                        <a:rPr lang="ko-KR" altLang="en-US" sz="1600" b="1" dirty="0"/>
                        <a:t>은</a:t>
                      </a:r>
                      <a:r>
                        <a:rPr lang="en-US" altLang="ko-KR" sz="1600" b="1" dirty="0"/>
                        <a:t>?</a:t>
                      </a:r>
                    </a:p>
                    <a:p>
                      <a:pPr marL="177800" indent="-177800">
                        <a:lnSpc>
                          <a:spcPct val="2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b="1" dirty="0"/>
                        <a:t>유저가 로그</a:t>
                      </a:r>
                      <a:r>
                        <a:rPr lang="en-US" altLang="ko-KR" sz="1600" b="1" dirty="0"/>
                        <a:t>-</a:t>
                      </a:r>
                      <a:r>
                        <a:rPr lang="ko-KR" altLang="en-US" sz="1600" b="1" dirty="0" err="1"/>
                        <a:t>라이크</a:t>
                      </a:r>
                      <a:r>
                        <a:rPr lang="en-US" altLang="ko-KR" sz="1600" b="1" dirty="0"/>
                        <a:t>(ROGUE-Like)</a:t>
                      </a:r>
                      <a:r>
                        <a:rPr lang="ko-KR" altLang="en-US" sz="1600" b="1" dirty="0"/>
                        <a:t>장르에 </a:t>
                      </a:r>
                      <a:r>
                        <a:rPr lang="ko-KR" altLang="en-US" sz="1600" b="1" dirty="0">
                          <a:solidFill>
                            <a:srgbClr val="7030A0"/>
                          </a:solidFill>
                        </a:rPr>
                        <a:t>빠져드는 이유</a:t>
                      </a:r>
                      <a:r>
                        <a:rPr lang="en-US" altLang="ko-KR" sz="1600" b="1" dirty="0"/>
                        <a:t>?</a:t>
                      </a:r>
                    </a:p>
                    <a:p>
                      <a:pPr marL="177800" indent="-177800">
                        <a:lnSpc>
                          <a:spcPct val="2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b="1" dirty="0">
                          <a:solidFill>
                            <a:srgbClr val="7030A0"/>
                          </a:solidFill>
                        </a:rPr>
                        <a:t>앞으로 로그</a:t>
                      </a:r>
                      <a:r>
                        <a:rPr lang="en-US" altLang="ko-KR" sz="1600" b="1" dirty="0">
                          <a:solidFill>
                            <a:srgbClr val="7030A0"/>
                          </a:solidFill>
                        </a:rPr>
                        <a:t>-</a:t>
                      </a:r>
                      <a:r>
                        <a:rPr lang="ko-KR" altLang="en-US" sz="1600" b="1" dirty="0" err="1">
                          <a:solidFill>
                            <a:srgbClr val="7030A0"/>
                          </a:solidFill>
                        </a:rPr>
                        <a:t>라이크</a:t>
                      </a:r>
                      <a:r>
                        <a:rPr lang="en-US" altLang="ko-KR" sz="1600" b="1" dirty="0">
                          <a:solidFill>
                            <a:srgbClr val="7030A0"/>
                          </a:solidFill>
                        </a:rPr>
                        <a:t>(ROGUE-Like)</a:t>
                      </a:r>
                      <a:r>
                        <a:rPr lang="ko-KR" altLang="en-US" sz="1600" b="1" dirty="0">
                          <a:solidFill>
                            <a:srgbClr val="7030A0"/>
                          </a:solidFill>
                        </a:rPr>
                        <a:t>장르는</a:t>
                      </a:r>
                      <a:r>
                        <a:rPr lang="en-US" altLang="ko-KR" sz="1600" b="1" dirty="0"/>
                        <a:t>?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4352465"/>
                  </a:ext>
                </a:extLst>
              </a:tr>
            </a:tbl>
          </a:graphicData>
        </a:graphic>
      </p:graphicFrame>
      <p:pic>
        <p:nvPicPr>
          <p:cNvPr id="4" name="Picture 6" descr="Roguelike Development Conference에 대한 이미지 검색결과">
            <a:extLst>
              <a:ext uri="{FF2B5EF4-FFF2-40B4-BE49-F238E27FC236}">
                <a16:creationId xmlns:a16="http://schemas.microsoft.com/office/drawing/2014/main" id="{72633EC8-78FA-43FB-88EF-B6AB3BCD3F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616"/>
          <a:stretch/>
        </p:blipFill>
        <p:spPr bwMode="auto">
          <a:xfrm>
            <a:off x="980937" y="4751305"/>
            <a:ext cx="3497053" cy="172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1980년 게임 로그에 대한 이미지 검색결과">
            <a:extLst>
              <a:ext uri="{FF2B5EF4-FFF2-40B4-BE49-F238E27FC236}">
                <a16:creationId xmlns:a16="http://schemas.microsoft.com/office/drawing/2014/main" id="{00525F32-BFCE-4694-B3E8-6B43A70EF3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151" y="949755"/>
            <a:ext cx="3494624" cy="1620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ancient domains of mystery에 대한 이미지 검색결과">
            <a:extLst>
              <a:ext uri="{FF2B5EF4-FFF2-40B4-BE49-F238E27FC236}">
                <a16:creationId xmlns:a16="http://schemas.microsoft.com/office/drawing/2014/main" id="{099AFA81-A2DA-4E18-8A00-6EB1D84F1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898" y="2672337"/>
            <a:ext cx="3497131" cy="1976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949486E0-4A9E-4792-A55F-B6441B0BD171}"/>
              </a:ext>
            </a:extLst>
          </p:cNvPr>
          <p:cNvSpPr/>
          <p:nvPr/>
        </p:nvSpPr>
        <p:spPr>
          <a:xfrm>
            <a:off x="5215146" y="847408"/>
            <a:ext cx="6494772" cy="1523238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4" name="표 7">
            <a:extLst>
              <a:ext uri="{FF2B5EF4-FFF2-40B4-BE49-F238E27FC236}">
                <a16:creationId xmlns:a16="http://schemas.microsoft.com/office/drawing/2014/main" id="{402CB4E0-9C36-44AF-9064-6CCB175C54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996041"/>
              </p:ext>
            </p:extLst>
          </p:nvPr>
        </p:nvGraphicFramePr>
        <p:xfrm>
          <a:off x="5215147" y="847408"/>
          <a:ext cx="6494770" cy="15232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94770">
                  <a:extLst>
                    <a:ext uri="{9D8B030D-6E8A-4147-A177-3AD203B41FA5}">
                      <a16:colId xmlns:a16="http://schemas.microsoft.com/office/drawing/2014/main" val="4093479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문서 작성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217035"/>
                  </a:ext>
                </a:extLst>
              </a:tr>
              <a:tr h="1105852">
                <a:tc>
                  <a:txBody>
                    <a:bodyPr/>
                    <a:lstStyle/>
                    <a:p>
                      <a:pPr marL="88900" indent="-8890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/>
                        <a:t>로그</a:t>
                      </a:r>
                      <a:r>
                        <a:rPr lang="en-US" altLang="ko-KR" sz="1200" dirty="0"/>
                        <a:t>-</a:t>
                      </a:r>
                      <a:r>
                        <a:rPr lang="ko-KR" altLang="en-US" sz="1200" dirty="0" err="1"/>
                        <a:t>라이크</a:t>
                      </a:r>
                      <a:r>
                        <a:rPr lang="ko-KR" altLang="en-US" sz="1200" dirty="0"/>
                        <a:t> 장르에 대한 확실한 구분이 필요했다</a:t>
                      </a:r>
                      <a:r>
                        <a:rPr lang="en-US" altLang="ko-KR" sz="1200" dirty="0"/>
                        <a:t>.</a:t>
                      </a:r>
                    </a:p>
                    <a:p>
                      <a:pPr marL="88900" indent="-8890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/>
                        <a:t>로그</a:t>
                      </a:r>
                      <a:r>
                        <a:rPr lang="en-US" altLang="ko-KR" sz="1200" dirty="0"/>
                        <a:t>-</a:t>
                      </a:r>
                      <a:r>
                        <a:rPr lang="ko-KR" altLang="en-US" sz="1200" dirty="0" err="1"/>
                        <a:t>라이크</a:t>
                      </a:r>
                      <a:r>
                        <a:rPr lang="ko-KR" altLang="en-US" sz="1200" dirty="0"/>
                        <a:t> 장르의 특징을 이해하고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향후 기획</a:t>
                      </a:r>
                      <a:r>
                        <a:rPr lang="en-US" altLang="ko-KR" sz="1200" dirty="0"/>
                        <a:t>/</a:t>
                      </a:r>
                      <a:r>
                        <a:rPr lang="ko-KR" altLang="en-US" sz="1200" dirty="0"/>
                        <a:t>개발에 활용한다</a:t>
                      </a:r>
                      <a:r>
                        <a:rPr lang="en-US" altLang="ko-KR" sz="1200" dirty="0"/>
                        <a:t>.</a:t>
                      </a:r>
                    </a:p>
                    <a:p>
                      <a:pPr marL="88900" indent="-8890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/>
                        <a:t>로그</a:t>
                      </a:r>
                      <a:r>
                        <a:rPr lang="en-US" altLang="ko-KR" sz="1200" dirty="0"/>
                        <a:t>-</a:t>
                      </a:r>
                      <a:r>
                        <a:rPr lang="ko-KR" altLang="en-US" sz="1200" dirty="0" err="1"/>
                        <a:t>라이크</a:t>
                      </a:r>
                      <a:r>
                        <a:rPr lang="ko-KR" altLang="en-US" sz="1200" dirty="0"/>
                        <a:t> 장르의 재미요소를 이해하고 발전시킬 수 있는 방법을 구상한다</a:t>
                      </a:r>
                      <a:r>
                        <a:rPr lang="en-US" altLang="ko-KR" sz="1200" dirty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74620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916988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74F5F92E-C343-4C23-8D95-534F5CC0A603}"/>
              </a:ext>
            </a:extLst>
          </p:cNvPr>
          <p:cNvSpPr/>
          <p:nvPr/>
        </p:nvSpPr>
        <p:spPr>
          <a:xfrm>
            <a:off x="419098" y="938825"/>
            <a:ext cx="7566705" cy="1745615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60AAA184-AE04-451E-8546-9FC908D61735}"/>
              </a:ext>
            </a:extLst>
          </p:cNvPr>
          <p:cNvSpPr/>
          <p:nvPr/>
        </p:nvSpPr>
        <p:spPr>
          <a:xfrm>
            <a:off x="419098" y="5105284"/>
            <a:ext cx="7566705" cy="1322002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C42EDE2E-A5D8-46C6-9CC0-0081566A6A7E}"/>
              </a:ext>
            </a:extLst>
          </p:cNvPr>
          <p:cNvSpPr/>
          <p:nvPr/>
        </p:nvSpPr>
        <p:spPr>
          <a:xfrm>
            <a:off x="419098" y="2781704"/>
            <a:ext cx="11353801" cy="2188215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DFCD3160-2BDA-4EA8-89D5-943943E17088}"/>
              </a:ext>
            </a:extLst>
          </p:cNvPr>
          <p:cNvSpPr/>
          <p:nvPr/>
        </p:nvSpPr>
        <p:spPr>
          <a:xfrm>
            <a:off x="8091468" y="5111895"/>
            <a:ext cx="3681432" cy="1315391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8DF226F4-DDB1-42A0-9A15-53A2947CF5F3}"/>
              </a:ext>
            </a:extLst>
          </p:cNvPr>
          <p:cNvSpPr/>
          <p:nvPr/>
        </p:nvSpPr>
        <p:spPr>
          <a:xfrm>
            <a:off x="8075556" y="939068"/>
            <a:ext cx="3697343" cy="1739350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5C7CD33B-7A08-4B6A-AA2B-CAC7FB37ACA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9544" y="5211769"/>
            <a:ext cx="1136547" cy="1136547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2F78F497-A76C-40BD-AC8F-0E576FEFA4F0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6023" y="5168903"/>
            <a:ext cx="1240532" cy="1240532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73761716-6F2B-4B92-A0CE-60E22AFC678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72" t="8637" r="22513" b="9076"/>
          <a:stretch/>
        </p:blipFill>
        <p:spPr>
          <a:xfrm>
            <a:off x="6593012" y="5067183"/>
            <a:ext cx="511344" cy="781868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B092682A-87E0-458E-A6BB-D0835CDC053F}"/>
              </a:ext>
            </a:extLst>
          </p:cNvPr>
          <p:cNvSpPr txBox="1"/>
          <p:nvPr/>
        </p:nvSpPr>
        <p:spPr>
          <a:xfrm>
            <a:off x="464402" y="5599851"/>
            <a:ext cx="1971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‘ROGUE’</a:t>
            </a:r>
            <a:r>
              <a:rPr lang="ko-KR" altLang="en-US" dirty="0"/>
              <a:t>의 요소 </a:t>
            </a:r>
            <a:r>
              <a:rPr lang="en-US" altLang="ko-KR" dirty="0"/>
              <a:t>:</a:t>
            </a:r>
            <a:endParaRPr lang="ko-KR" altLang="en-US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4407E0E-342D-49D4-8133-9FF7384DA97B}"/>
              </a:ext>
            </a:extLst>
          </p:cNvPr>
          <p:cNvSpPr txBox="1"/>
          <p:nvPr/>
        </p:nvSpPr>
        <p:spPr>
          <a:xfrm>
            <a:off x="2342891" y="5171092"/>
            <a:ext cx="316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CAF11DE-9591-401F-A3E1-5FFC661254AD}"/>
              </a:ext>
            </a:extLst>
          </p:cNvPr>
          <p:cNvSpPr txBox="1"/>
          <p:nvPr/>
        </p:nvSpPr>
        <p:spPr>
          <a:xfrm>
            <a:off x="5090145" y="5171092"/>
            <a:ext cx="316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3621173-74A1-49FC-97AD-6CF80D64DB8A}"/>
              </a:ext>
            </a:extLst>
          </p:cNvPr>
          <p:cNvSpPr txBox="1"/>
          <p:nvPr/>
        </p:nvSpPr>
        <p:spPr>
          <a:xfrm>
            <a:off x="3825528" y="5867993"/>
            <a:ext cx="112242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절차적 생성</a:t>
            </a:r>
            <a:br>
              <a:rPr lang="en-US" altLang="ko-KR" sz="1400" dirty="0"/>
            </a:br>
            <a:r>
              <a:rPr lang="en-US" altLang="ko-KR" sz="1100" dirty="0"/>
              <a:t>(</a:t>
            </a:r>
            <a:r>
              <a:rPr lang="ko-KR" altLang="en-US" sz="1100" dirty="0"/>
              <a:t>랜덤 생성</a:t>
            </a:r>
            <a:r>
              <a:rPr lang="en-US" altLang="ko-KR" sz="1100" dirty="0"/>
              <a:t>)</a:t>
            </a:r>
            <a:endParaRPr lang="ko-KR" altLang="en-US" sz="1400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0F22F882-7234-4D02-9A44-0EFBF3EBC15C}"/>
              </a:ext>
            </a:extLst>
          </p:cNvPr>
          <p:cNvSpPr txBox="1"/>
          <p:nvPr/>
        </p:nvSpPr>
        <p:spPr>
          <a:xfrm>
            <a:off x="6709936" y="6056611"/>
            <a:ext cx="11224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영속적 죽음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C2BD9F3-63C5-46A2-A928-FED2B35FF846}"/>
              </a:ext>
            </a:extLst>
          </p:cNvPr>
          <p:cNvSpPr/>
          <p:nvPr/>
        </p:nvSpPr>
        <p:spPr>
          <a:xfrm>
            <a:off x="8075557" y="5105283"/>
            <a:ext cx="3697343" cy="13422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</a:rPr>
              <a:t>2008</a:t>
            </a:r>
            <a:r>
              <a:rPr lang="ko-KR" altLang="en-US" sz="1200" dirty="0">
                <a:solidFill>
                  <a:schemeClr val="tx1"/>
                </a:solidFill>
              </a:rPr>
              <a:t>년 독일 베를린에서 열린 </a:t>
            </a:r>
            <a:r>
              <a:rPr lang="en-US" altLang="ko-KR" sz="1200" dirty="0">
                <a:solidFill>
                  <a:schemeClr val="tx1"/>
                </a:solidFill>
              </a:rPr>
              <a:t>‘</a:t>
            </a:r>
            <a:r>
              <a:rPr lang="ko-KR" altLang="en-US" sz="1200" dirty="0">
                <a:solidFill>
                  <a:schemeClr val="tx1"/>
                </a:solidFill>
              </a:rPr>
              <a:t>로그</a:t>
            </a:r>
            <a:r>
              <a:rPr lang="en-US" altLang="ko-KR" sz="1200" dirty="0">
                <a:solidFill>
                  <a:schemeClr val="tx1"/>
                </a:solidFill>
              </a:rPr>
              <a:t>-</a:t>
            </a:r>
            <a:r>
              <a:rPr lang="ko-KR" altLang="en-US" sz="1200" dirty="0" err="1">
                <a:solidFill>
                  <a:schemeClr val="tx1"/>
                </a:solidFill>
              </a:rPr>
              <a:t>라이크</a:t>
            </a:r>
            <a:r>
              <a:rPr lang="ko-KR" altLang="en-US" sz="1200" dirty="0">
                <a:solidFill>
                  <a:schemeClr val="tx1"/>
                </a:solidFill>
              </a:rPr>
              <a:t> 개발자 </a:t>
            </a:r>
            <a:r>
              <a:rPr lang="ko-KR" altLang="en-US" sz="1200" dirty="0" err="1">
                <a:solidFill>
                  <a:schemeClr val="tx1"/>
                </a:solidFill>
              </a:rPr>
              <a:t>컴퍼런스</a:t>
            </a:r>
            <a:r>
              <a:rPr lang="en-US" altLang="ko-KR" sz="1200" dirty="0">
                <a:solidFill>
                  <a:schemeClr val="tx1"/>
                </a:solidFill>
              </a:rPr>
              <a:t>‘</a:t>
            </a:r>
            <a:r>
              <a:rPr lang="ko-KR" altLang="en-US" sz="1200" dirty="0">
                <a:solidFill>
                  <a:schemeClr val="tx1"/>
                </a:solidFill>
              </a:rPr>
              <a:t>에서 로그</a:t>
            </a:r>
            <a:r>
              <a:rPr lang="en-US" altLang="ko-KR" sz="1200" dirty="0">
                <a:solidFill>
                  <a:schemeClr val="tx1"/>
                </a:solidFill>
              </a:rPr>
              <a:t>-</a:t>
            </a:r>
            <a:r>
              <a:rPr lang="ko-KR" altLang="en-US" sz="1200" dirty="0" err="1">
                <a:solidFill>
                  <a:schemeClr val="tx1"/>
                </a:solidFill>
              </a:rPr>
              <a:t>라이크</a:t>
            </a:r>
            <a:r>
              <a:rPr lang="ko-KR" altLang="en-US" sz="1200" dirty="0">
                <a:solidFill>
                  <a:schemeClr val="tx1"/>
                </a:solidFill>
              </a:rPr>
              <a:t> 게임에 필요한 요소들을 목록으로 정리함</a:t>
            </a:r>
            <a:endParaRPr lang="en-US" altLang="ko-KR" sz="1200" dirty="0">
              <a:solidFill>
                <a:schemeClr val="tx1"/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FF3E4D7-B5AD-48F8-B66C-F73D99330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로그</a:t>
            </a:r>
            <a:r>
              <a:rPr lang="en-US" altLang="ko-KR" dirty="0"/>
              <a:t>-</a:t>
            </a:r>
            <a:r>
              <a:rPr lang="ko-KR" altLang="en-US" dirty="0" err="1"/>
              <a:t>라이크</a:t>
            </a:r>
            <a:r>
              <a:rPr lang="en-US" altLang="ko-KR" dirty="0"/>
              <a:t>(ROGUE-Like)</a:t>
            </a:r>
            <a:r>
              <a:rPr lang="ko-KR" altLang="en-US" dirty="0"/>
              <a:t>란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27A19EBF-6244-41EF-BE2D-25B92F54B70E}"/>
              </a:ext>
            </a:extLst>
          </p:cNvPr>
          <p:cNvGrpSpPr/>
          <p:nvPr/>
        </p:nvGrpSpPr>
        <p:grpSpPr>
          <a:xfrm>
            <a:off x="8389881" y="1017726"/>
            <a:ext cx="3068694" cy="1657493"/>
            <a:chOff x="8075557" y="938825"/>
            <a:chExt cx="3697343" cy="199704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6CBBC21-1B35-4790-8ADA-47CEE1AC1AD2}"/>
                </a:ext>
              </a:extLst>
            </p:cNvPr>
            <p:cNvSpPr txBox="1"/>
            <p:nvPr/>
          </p:nvSpPr>
          <p:spPr>
            <a:xfrm>
              <a:off x="10688496" y="2658170"/>
              <a:ext cx="1084404" cy="2777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/>
                <a:t>로그</a:t>
              </a:r>
              <a:r>
                <a:rPr lang="en-US" altLang="ko-KR" sz="1000" dirty="0"/>
                <a:t>(Rogue)</a:t>
              </a:r>
              <a:endParaRPr lang="ko-KR" altLang="en-US" sz="1000" dirty="0"/>
            </a:p>
          </p:txBody>
        </p:sp>
        <p:pic>
          <p:nvPicPr>
            <p:cNvPr id="19" name="Picture 2" descr="1980년 게임 로그에 대한 이미지 검색결과">
              <a:extLst>
                <a:ext uri="{FF2B5EF4-FFF2-40B4-BE49-F238E27FC236}">
                  <a16:creationId xmlns:a16="http://schemas.microsoft.com/office/drawing/2014/main" id="{A5FE4DFD-E82F-4EA3-9CBD-43A501C7E59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277"/>
            <a:stretch/>
          </p:blipFill>
          <p:spPr bwMode="auto">
            <a:xfrm>
              <a:off x="8075557" y="938825"/>
              <a:ext cx="3697343" cy="17363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FA747BC-AAE4-4B19-B42C-D70DCDE82681}"/>
              </a:ext>
            </a:extLst>
          </p:cNvPr>
          <p:cNvSpPr/>
          <p:nvPr/>
        </p:nvSpPr>
        <p:spPr>
          <a:xfrm>
            <a:off x="419099" y="938825"/>
            <a:ext cx="7566705" cy="17363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7313" indent="-87313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>
                <a:solidFill>
                  <a:schemeClr val="tx1"/>
                </a:solidFill>
              </a:rPr>
              <a:t>1980</a:t>
            </a:r>
            <a:r>
              <a:rPr lang="ko-KR" altLang="en-US" sz="1200" dirty="0">
                <a:solidFill>
                  <a:schemeClr val="tx1"/>
                </a:solidFill>
              </a:rPr>
              <a:t>년대 출시한 게임 </a:t>
            </a:r>
            <a:r>
              <a:rPr lang="en-US" altLang="ko-KR" sz="1200" dirty="0">
                <a:solidFill>
                  <a:schemeClr val="tx1"/>
                </a:solidFill>
              </a:rPr>
              <a:t>‘</a:t>
            </a:r>
            <a:r>
              <a:rPr lang="ko-KR" altLang="en-US" sz="1600" b="1" dirty="0">
                <a:solidFill>
                  <a:srgbClr val="7030A0"/>
                </a:solidFill>
              </a:rPr>
              <a:t>로그</a:t>
            </a:r>
            <a:r>
              <a:rPr lang="en-US" altLang="ko-KR" sz="1200" dirty="0">
                <a:solidFill>
                  <a:schemeClr val="tx1"/>
                </a:solidFill>
              </a:rPr>
              <a:t>’</a:t>
            </a:r>
            <a:r>
              <a:rPr lang="ko-KR" altLang="en-US" sz="1200" dirty="0">
                <a:solidFill>
                  <a:schemeClr val="tx1"/>
                </a:solidFill>
              </a:rPr>
              <a:t>의 특징을 공유하는 게임들을 지칭하는 장르이름이다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87313" indent="-87313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b="1" dirty="0">
                <a:solidFill>
                  <a:srgbClr val="7030A0"/>
                </a:solidFill>
              </a:rPr>
              <a:t>최초의 </a:t>
            </a:r>
            <a:r>
              <a:rPr lang="en-US" altLang="ko-KR" sz="1400" b="1" dirty="0">
                <a:solidFill>
                  <a:srgbClr val="7030A0"/>
                </a:solidFill>
              </a:rPr>
              <a:t> PC RPG</a:t>
            </a:r>
            <a:r>
              <a:rPr lang="ko-KR" altLang="en-US" sz="1400" b="1" dirty="0">
                <a:solidFill>
                  <a:srgbClr val="7030A0"/>
                </a:solidFill>
              </a:rPr>
              <a:t> 게임</a:t>
            </a:r>
            <a:r>
              <a:rPr lang="ko-KR" altLang="en-US" sz="1200" dirty="0">
                <a:solidFill>
                  <a:schemeClr val="tx1"/>
                </a:solidFill>
              </a:rPr>
              <a:t>으로</a:t>
            </a:r>
            <a:r>
              <a:rPr lang="en-US" altLang="ko-KR" sz="1200" dirty="0">
                <a:solidFill>
                  <a:schemeClr val="tx1"/>
                </a:solidFill>
              </a:rPr>
              <a:t>,</a:t>
            </a:r>
            <a:r>
              <a:rPr lang="ko-KR" altLang="en-US" sz="1200" dirty="0">
                <a:solidFill>
                  <a:schemeClr val="tx1"/>
                </a:solidFill>
              </a:rPr>
              <a:t> 이후 출시되는 </a:t>
            </a:r>
            <a:r>
              <a:rPr lang="en-US" altLang="ko-KR" sz="1200" dirty="0">
                <a:solidFill>
                  <a:schemeClr val="tx1"/>
                </a:solidFill>
              </a:rPr>
              <a:t>RPG</a:t>
            </a:r>
            <a:r>
              <a:rPr lang="ko-KR" altLang="en-US" sz="1200" dirty="0">
                <a:solidFill>
                  <a:schemeClr val="tx1"/>
                </a:solidFill>
              </a:rPr>
              <a:t> 게임들에 많은 영향을 주었다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87313" indent="-87313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chemeClr val="tx1"/>
                </a:solidFill>
              </a:rPr>
              <a:t>서구권에서 비디오 게임의 역사를 이야기할 때 필수로 언급된다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87313" indent="-87313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chemeClr val="tx1"/>
                </a:solidFill>
              </a:rPr>
              <a:t>오메가</a:t>
            </a:r>
            <a:r>
              <a:rPr lang="en-US" altLang="ko-KR" sz="1200" dirty="0">
                <a:solidFill>
                  <a:schemeClr val="tx1"/>
                </a:solidFill>
              </a:rPr>
              <a:t>(Omega), </a:t>
            </a:r>
            <a:r>
              <a:rPr lang="ko-KR" altLang="en-US" sz="1200" dirty="0" err="1">
                <a:solidFill>
                  <a:schemeClr val="tx1"/>
                </a:solidFill>
              </a:rPr>
              <a:t>넷핵</a:t>
            </a:r>
            <a:r>
              <a:rPr lang="en-US" altLang="ko-KR" sz="1200" dirty="0">
                <a:solidFill>
                  <a:schemeClr val="tx1"/>
                </a:solidFill>
              </a:rPr>
              <a:t>(</a:t>
            </a:r>
            <a:r>
              <a:rPr lang="en-US" altLang="ko-KR" sz="1200" dirty="0" err="1">
                <a:solidFill>
                  <a:schemeClr val="tx1"/>
                </a:solidFill>
              </a:rPr>
              <a:t>Nethack</a:t>
            </a:r>
            <a:r>
              <a:rPr lang="en-US" altLang="ko-KR" sz="1200" dirty="0">
                <a:solidFill>
                  <a:schemeClr val="tx1"/>
                </a:solidFill>
              </a:rPr>
              <a:t>), ADOM </a:t>
            </a:r>
            <a:r>
              <a:rPr lang="ko-KR" altLang="en-US" sz="1200" dirty="0">
                <a:solidFill>
                  <a:schemeClr val="tx1"/>
                </a:solidFill>
              </a:rPr>
              <a:t>등 </a:t>
            </a:r>
            <a:r>
              <a:rPr lang="en-US" altLang="ko-KR" sz="1400" b="1" dirty="0">
                <a:solidFill>
                  <a:srgbClr val="7030A0"/>
                </a:solidFill>
              </a:rPr>
              <a:t>‘</a:t>
            </a:r>
            <a:r>
              <a:rPr lang="ko-KR" altLang="en-US" sz="1400" b="1" dirty="0">
                <a:solidFill>
                  <a:srgbClr val="7030A0"/>
                </a:solidFill>
              </a:rPr>
              <a:t>로그</a:t>
            </a:r>
            <a:r>
              <a:rPr lang="en-US" altLang="ko-KR" sz="1400" b="1" dirty="0">
                <a:solidFill>
                  <a:srgbClr val="7030A0"/>
                </a:solidFill>
              </a:rPr>
              <a:t>’</a:t>
            </a:r>
            <a:r>
              <a:rPr lang="ko-KR" altLang="en-US" sz="1400" b="1" dirty="0">
                <a:solidFill>
                  <a:srgbClr val="7030A0"/>
                </a:solidFill>
              </a:rPr>
              <a:t>와 유사한 게임들이 출시</a:t>
            </a:r>
            <a:r>
              <a:rPr lang="ko-KR" altLang="en-US" sz="1200" dirty="0">
                <a:solidFill>
                  <a:schemeClr val="tx1"/>
                </a:solidFill>
              </a:rPr>
              <a:t>되었다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87313" indent="-87313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chemeClr val="tx1"/>
                </a:solidFill>
              </a:rPr>
              <a:t>현재에도 많은 로그</a:t>
            </a:r>
            <a:r>
              <a:rPr lang="en-US" altLang="ko-KR" sz="1200" dirty="0">
                <a:solidFill>
                  <a:schemeClr val="tx1"/>
                </a:solidFill>
              </a:rPr>
              <a:t>-</a:t>
            </a:r>
            <a:r>
              <a:rPr lang="ko-KR" altLang="en-US" sz="1200" dirty="0" err="1">
                <a:solidFill>
                  <a:schemeClr val="tx1"/>
                </a:solidFill>
              </a:rPr>
              <a:t>라이크</a:t>
            </a:r>
            <a:r>
              <a:rPr lang="ko-KR" altLang="en-US" sz="1200" dirty="0">
                <a:solidFill>
                  <a:schemeClr val="tx1"/>
                </a:solidFill>
              </a:rPr>
              <a:t> 장르라는 이름으로 많은 게임들이 출시 되고 있다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</p:txBody>
      </p:sp>
      <p:pic>
        <p:nvPicPr>
          <p:cNvPr id="35" name="Picture 2" descr="엔터더 건전에 대한 이미지 검색결과">
            <a:extLst>
              <a:ext uri="{FF2B5EF4-FFF2-40B4-BE49-F238E27FC236}">
                <a16:creationId xmlns:a16="http://schemas.microsoft.com/office/drawing/2014/main" id="{08F3BC57-6C0E-4CAB-B219-CF8A7BA159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029" y="2901821"/>
            <a:ext cx="3128094" cy="1759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그림 36" descr="건물, 앉아있는, 거리, 벽돌이(가) 표시된 사진&#10;&#10;자동 생성된 설명">
            <a:extLst>
              <a:ext uri="{FF2B5EF4-FFF2-40B4-BE49-F238E27FC236}">
                <a16:creationId xmlns:a16="http://schemas.microsoft.com/office/drawing/2014/main" id="{4CA3252C-B57D-4061-8016-DE193F3E3FE9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5831" y="2895714"/>
            <a:ext cx="3128095" cy="175955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00FA457-789A-42CC-BFE6-6D8176024086}"/>
              </a:ext>
            </a:extLst>
          </p:cNvPr>
          <p:cNvSpPr txBox="1"/>
          <p:nvPr/>
        </p:nvSpPr>
        <p:spPr>
          <a:xfrm>
            <a:off x="4152123" y="4325466"/>
            <a:ext cx="1675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 err="1"/>
              <a:t>엔터</a:t>
            </a:r>
            <a:r>
              <a:rPr lang="ko-KR" altLang="en-US" dirty="0"/>
              <a:t> 더 건전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5663D62-04E1-476E-87C0-285253688CEB}"/>
              </a:ext>
            </a:extLst>
          </p:cNvPr>
          <p:cNvSpPr txBox="1"/>
          <p:nvPr/>
        </p:nvSpPr>
        <p:spPr>
          <a:xfrm>
            <a:off x="9603926" y="4325466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 err="1"/>
              <a:t>던그리드</a:t>
            </a:r>
            <a:r>
              <a:rPr lang="en-US" altLang="ko-KR" dirty="0"/>
              <a:t>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15063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1ABAFAED-8592-4242-9697-5C83230C28D4}"/>
              </a:ext>
            </a:extLst>
          </p:cNvPr>
          <p:cNvSpPr/>
          <p:nvPr/>
        </p:nvSpPr>
        <p:spPr>
          <a:xfrm>
            <a:off x="473247" y="2786252"/>
            <a:ext cx="5527616" cy="2068925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3A1DBB44-4E5D-4B1C-A8D3-CD3AD36B3F98}"/>
              </a:ext>
            </a:extLst>
          </p:cNvPr>
          <p:cNvSpPr/>
          <p:nvPr/>
        </p:nvSpPr>
        <p:spPr>
          <a:xfrm>
            <a:off x="6203615" y="2786252"/>
            <a:ext cx="5527616" cy="2068925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69517DA-7F0F-4C18-8EFC-5D808C36E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로그</a:t>
            </a:r>
            <a:r>
              <a:rPr lang="en-US" altLang="ko-KR" dirty="0"/>
              <a:t>-</a:t>
            </a:r>
            <a:r>
              <a:rPr lang="ko-KR" altLang="en-US" dirty="0" err="1"/>
              <a:t>라이크</a:t>
            </a:r>
            <a:r>
              <a:rPr lang="en-US" altLang="ko-KR" dirty="0"/>
              <a:t>(ROGUE-Like)</a:t>
            </a:r>
            <a:r>
              <a:rPr lang="ko-KR" altLang="en-US" dirty="0"/>
              <a:t>의 특징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FFB64DA-5A18-4701-A8A7-3B9279AD3CCB}"/>
              </a:ext>
            </a:extLst>
          </p:cNvPr>
          <p:cNvSpPr/>
          <p:nvPr/>
        </p:nvSpPr>
        <p:spPr>
          <a:xfrm>
            <a:off x="2679867" y="2773337"/>
            <a:ext cx="3320995" cy="5923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b="1">
                <a:solidFill>
                  <a:schemeClr val="tx1"/>
                </a:solidFill>
              </a:rPr>
              <a:t>높은 가치요소</a:t>
            </a:r>
            <a:endParaRPr lang="en-US" altLang="ko-KR" sz="1600" b="1" dirty="0">
              <a:solidFill>
                <a:schemeClr val="tx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CF09FA37-7FD2-4543-A511-422B00640FCD}"/>
              </a:ext>
            </a:extLst>
          </p:cNvPr>
          <p:cNvGrpSpPr/>
          <p:nvPr/>
        </p:nvGrpSpPr>
        <p:grpSpPr>
          <a:xfrm>
            <a:off x="473246" y="763802"/>
            <a:ext cx="11236248" cy="1839439"/>
            <a:chOff x="473246" y="763802"/>
            <a:chExt cx="7040709" cy="2498184"/>
          </a:xfrm>
        </p:grpSpPr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AA32F260-B8AB-44CD-BD9B-A14E489E0A45}"/>
                </a:ext>
              </a:extLst>
            </p:cNvPr>
            <p:cNvSpPr/>
            <p:nvPr/>
          </p:nvSpPr>
          <p:spPr>
            <a:xfrm>
              <a:off x="473246" y="763803"/>
              <a:ext cx="7040709" cy="2498182"/>
            </a:xfrm>
            <a:prstGeom prst="roundRect">
              <a:avLst>
                <a:gd name="adj" fmla="val 7775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56DCD3AB-2304-417E-98DF-6BF44C9D2B06}"/>
                </a:ext>
              </a:extLst>
            </p:cNvPr>
            <p:cNvSpPr/>
            <p:nvPr/>
          </p:nvSpPr>
          <p:spPr>
            <a:xfrm>
              <a:off x="479484" y="763802"/>
              <a:ext cx="7008923" cy="249818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>
                <a:lnSpc>
                  <a:spcPct val="150000"/>
                </a:lnSpc>
              </a:pPr>
              <a:r>
                <a:rPr lang="ko-KR" altLang="en-US" b="1" dirty="0">
                  <a:solidFill>
                    <a:schemeClr val="tx1"/>
                  </a:solidFill>
                </a:rPr>
                <a:t>베를린 해석</a:t>
              </a:r>
              <a:endParaRPr lang="en-US" altLang="ko-KR" sz="1000" b="1" dirty="0">
                <a:solidFill>
                  <a:schemeClr val="tx1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200" dirty="0">
                  <a:solidFill>
                    <a:schemeClr val="tx1"/>
                  </a:solidFill>
                </a:rPr>
                <a:t>2008</a:t>
              </a:r>
              <a:r>
                <a:rPr lang="ko-KR" altLang="en-US" sz="1200" dirty="0">
                  <a:solidFill>
                    <a:schemeClr val="tx1"/>
                  </a:solidFill>
                </a:rPr>
                <a:t>년 독일 베를린에서 열린 </a:t>
              </a:r>
              <a:r>
                <a:rPr lang="ko-KR" altLang="en-US" sz="1200" dirty="0" err="1">
                  <a:solidFill>
                    <a:schemeClr val="tx1"/>
                  </a:solidFill>
                </a:rPr>
                <a:t>컴퍼런스에서</a:t>
              </a:r>
              <a:r>
                <a:rPr lang="ko-KR" altLang="en-US" sz="1200" dirty="0">
                  <a:solidFill>
                    <a:schemeClr val="tx1"/>
                  </a:solidFill>
                </a:rPr>
                <a:t> 로그 </a:t>
              </a:r>
              <a:r>
                <a:rPr lang="ko-KR" altLang="en-US" sz="1200" dirty="0" err="1">
                  <a:solidFill>
                    <a:schemeClr val="tx1"/>
                  </a:solidFill>
                </a:rPr>
                <a:t>라이크</a:t>
              </a:r>
              <a:r>
                <a:rPr lang="ko-KR" altLang="en-US" sz="1200" dirty="0">
                  <a:solidFill>
                    <a:schemeClr val="tx1"/>
                  </a:solidFill>
                </a:rPr>
                <a:t> 게임에 필수적인 </a:t>
              </a:r>
              <a:r>
                <a:rPr lang="ko-KR" altLang="en-US" sz="1400" b="1" dirty="0">
                  <a:solidFill>
                    <a:srgbClr val="7030A0"/>
                  </a:solidFill>
                </a:rPr>
                <a:t>요소들을 가치별로 나눠 </a:t>
              </a:r>
              <a:r>
                <a:rPr lang="en-US" altLang="ko-KR" sz="1200" dirty="0">
                  <a:solidFill>
                    <a:schemeClr val="tx1"/>
                  </a:solidFill>
                </a:rPr>
                <a:t>‘</a:t>
              </a:r>
              <a:r>
                <a:rPr lang="ko-KR" altLang="en-US" sz="1200" dirty="0">
                  <a:solidFill>
                    <a:schemeClr val="tx1"/>
                  </a:solidFill>
                </a:rPr>
                <a:t>베를린 해석</a:t>
              </a:r>
              <a:r>
                <a:rPr lang="en-US" altLang="ko-KR" sz="1200" dirty="0">
                  <a:solidFill>
                    <a:schemeClr val="tx1"/>
                  </a:solidFill>
                </a:rPr>
                <a:t>’</a:t>
              </a:r>
              <a:r>
                <a:rPr lang="ko-KR" altLang="en-US" sz="1200" dirty="0">
                  <a:solidFill>
                    <a:schemeClr val="tx1"/>
                  </a:solidFill>
                </a:rPr>
                <a:t> 으로 발표했다</a:t>
              </a:r>
              <a:r>
                <a:rPr lang="en-US" altLang="ko-KR" sz="1200" dirty="0">
                  <a:solidFill>
                    <a:schemeClr val="tx1"/>
                  </a:solidFill>
                </a:rPr>
                <a:t>.</a:t>
              </a:r>
            </a:p>
            <a:p>
              <a:pPr marL="93663" indent="-93663">
                <a:lnSpc>
                  <a:spcPct val="150000"/>
                </a:lnSpc>
                <a:buFontTx/>
                <a:buChar char="-"/>
              </a:pPr>
              <a:r>
                <a:rPr lang="en-US" altLang="ko-KR" sz="1200" dirty="0">
                  <a:solidFill>
                    <a:srgbClr val="7030A0"/>
                  </a:solidFill>
                </a:rPr>
                <a:t>‘</a:t>
              </a:r>
              <a:r>
                <a:rPr lang="ko-KR" altLang="en-US" sz="1200" dirty="0">
                  <a:solidFill>
                    <a:schemeClr val="tx1"/>
                  </a:solidFill>
                </a:rPr>
                <a:t>로그 </a:t>
              </a:r>
              <a:r>
                <a:rPr lang="ko-KR" altLang="en-US" sz="1200" dirty="0" err="1">
                  <a:solidFill>
                    <a:schemeClr val="tx1"/>
                  </a:solidFill>
                </a:rPr>
                <a:t>라이크</a:t>
              </a:r>
              <a:r>
                <a:rPr lang="en-US" altLang="ko-KR" sz="1200" dirty="0">
                  <a:solidFill>
                    <a:schemeClr val="tx1"/>
                  </a:solidFill>
                </a:rPr>
                <a:t>’</a:t>
              </a:r>
              <a:r>
                <a:rPr lang="ko-KR" altLang="en-US" sz="1200" dirty="0">
                  <a:solidFill>
                    <a:schemeClr val="tx1"/>
                  </a:solidFill>
                </a:rPr>
                <a:t>란 새로운 장르로서</a:t>
              </a:r>
              <a:r>
                <a:rPr lang="en-US" altLang="ko-KR" sz="1200" dirty="0">
                  <a:solidFill>
                    <a:schemeClr val="tx1"/>
                  </a:solidFill>
                </a:rPr>
                <a:t>, </a:t>
              </a:r>
              <a:r>
                <a:rPr lang="ko-KR" altLang="en-US" sz="1200" b="1" dirty="0">
                  <a:solidFill>
                    <a:srgbClr val="7030A0"/>
                  </a:solidFill>
                </a:rPr>
                <a:t>단지 </a:t>
              </a:r>
              <a:r>
                <a:rPr lang="en-US" altLang="ko-KR" sz="1200" b="1" dirty="0">
                  <a:solidFill>
                    <a:srgbClr val="7030A0"/>
                  </a:solidFill>
                </a:rPr>
                <a:t>‘</a:t>
              </a:r>
              <a:r>
                <a:rPr lang="ko-KR" altLang="en-US" sz="1200" b="1" dirty="0">
                  <a:solidFill>
                    <a:srgbClr val="7030A0"/>
                  </a:solidFill>
                </a:rPr>
                <a:t>로그와 비슷한 것</a:t>
              </a:r>
              <a:r>
                <a:rPr lang="en-US" altLang="ko-KR" sz="1200" b="1" dirty="0">
                  <a:solidFill>
                    <a:srgbClr val="7030A0"/>
                  </a:solidFill>
                </a:rPr>
                <a:t>‘ </a:t>
              </a:r>
              <a:r>
                <a:rPr lang="ko-KR" altLang="en-US" sz="1200" b="1" dirty="0">
                  <a:solidFill>
                    <a:srgbClr val="7030A0"/>
                  </a:solidFill>
                </a:rPr>
                <a:t>만이 아니다</a:t>
              </a:r>
              <a:r>
                <a:rPr lang="en-US" altLang="ko-KR" sz="1200" dirty="0">
                  <a:solidFill>
                    <a:schemeClr val="tx1"/>
                  </a:solidFill>
                </a:rPr>
                <a:t>.</a:t>
              </a:r>
            </a:p>
            <a:p>
              <a:pPr marL="93663" indent="-93663">
                <a:lnSpc>
                  <a:spcPct val="150000"/>
                </a:lnSpc>
                <a:buFontTx/>
                <a:buChar char="-"/>
              </a:pPr>
              <a:r>
                <a:rPr lang="en-US" altLang="ko-KR" sz="1200" dirty="0">
                  <a:solidFill>
                    <a:schemeClr val="tx1"/>
                  </a:solidFill>
                </a:rPr>
                <a:t>ADOM, </a:t>
              </a:r>
              <a:r>
                <a:rPr lang="en-US" altLang="ko-KR" sz="1200" dirty="0" err="1">
                  <a:solidFill>
                    <a:schemeClr val="tx1"/>
                  </a:solidFill>
                </a:rPr>
                <a:t>Angband</a:t>
              </a:r>
              <a:r>
                <a:rPr lang="en-US" altLang="ko-KR" sz="1200" dirty="0">
                  <a:solidFill>
                    <a:schemeClr val="tx1"/>
                  </a:solidFill>
                </a:rPr>
                <a:t>, Crawl, </a:t>
              </a:r>
              <a:r>
                <a:rPr lang="en-US" altLang="ko-KR" sz="1200" dirty="0" err="1">
                  <a:solidFill>
                    <a:schemeClr val="tx1"/>
                  </a:solidFill>
                </a:rPr>
                <a:t>Nethack</a:t>
              </a:r>
              <a:r>
                <a:rPr lang="en-US" altLang="ko-KR" sz="1200" dirty="0">
                  <a:solidFill>
                    <a:schemeClr val="tx1"/>
                  </a:solidFill>
                </a:rPr>
                <a:t>, Rouge</a:t>
              </a:r>
              <a:r>
                <a:rPr lang="ko-KR" altLang="en-US" sz="1200" dirty="0">
                  <a:solidFill>
                    <a:schemeClr val="tx1"/>
                  </a:solidFill>
                </a:rPr>
                <a:t>을 예로 로그 </a:t>
              </a:r>
              <a:r>
                <a:rPr lang="ko-KR" altLang="en-US" sz="1200" dirty="0" err="1">
                  <a:solidFill>
                    <a:schemeClr val="tx1"/>
                  </a:solidFill>
                </a:rPr>
                <a:t>라이크</a:t>
              </a:r>
              <a:r>
                <a:rPr lang="ko-KR" altLang="en-US" sz="1200" dirty="0">
                  <a:solidFill>
                    <a:schemeClr val="tx1"/>
                  </a:solidFill>
                </a:rPr>
                <a:t> 게임이 가지는 특징을 목록화 한다</a:t>
              </a:r>
              <a:r>
                <a:rPr lang="en-US" altLang="ko-KR" sz="1200" dirty="0">
                  <a:solidFill>
                    <a:schemeClr val="tx1"/>
                  </a:solidFill>
                </a:rPr>
                <a:t>.</a:t>
              </a:r>
            </a:p>
            <a:p>
              <a:pPr marL="93663" indent="-93663">
                <a:lnSpc>
                  <a:spcPct val="150000"/>
                </a:lnSpc>
                <a:buFontTx/>
                <a:buChar char="-"/>
              </a:pPr>
              <a:r>
                <a:rPr lang="ko-KR" altLang="en-US" sz="1200" dirty="0">
                  <a:solidFill>
                    <a:schemeClr val="tx1"/>
                  </a:solidFill>
                </a:rPr>
                <a:t>아래 요소들을 </a:t>
              </a:r>
              <a:r>
                <a:rPr lang="ko-KR" altLang="en-US" sz="1400" b="1" dirty="0">
                  <a:solidFill>
                    <a:srgbClr val="7030A0"/>
                  </a:solidFill>
                </a:rPr>
                <a:t>로그 </a:t>
              </a:r>
              <a:r>
                <a:rPr lang="ko-KR" altLang="en-US" sz="1400" b="1" dirty="0" err="1">
                  <a:solidFill>
                    <a:srgbClr val="7030A0"/>
                  </a:solidFill>
                </a:rPr>
                <a:t>라이크</a:t>
              </a:r>
              <a:r>
                <a:rPr lang="ko-KR" altLang="en-US" sz="1400" b="1" dirty="0">
                  <a:solidFill>
                    <a:srgbClr val="7030A0"/>
                  </a:solidFill>
                </a:rPr>
                <a:t> 게임인지 결정하는 데 사용</a:t>
              </a:r>
              <a:r>
                <a:rPr lang="ko-KR" altLang="en-US" sz="1200" dirty="0">
                  <a:solidFill>
                    <a:schemeClr val="tx1"/>
                  </a:solidFill>
                </a:rPr>
                <a:t>할 수 있다</a:t>
              </a:r>
              <a:r>
                <a:rPr lang="en-US" altLang="ko-KR" sz="1200" dirty="0">
                  <a:solidFill>
                    <a:schemeClr val="tx1"/>
                  </a:solidFill>
                </a:rPr>
                <a:t>. </a:t>
              </a:r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72884678-2ED7-49A0-B009-780676AC2C0D}"/>
              </a:ext>
            </a:extLst>
          </p:cNvPr>
          <p:cNvSpPr/>
          <p:nvPr/>
        </p:nvSpPr>
        <p:spPr>
          <a:xfrm>
            <a:off x="8391525" y="2773336"/>
            <a:ext cx="3317969" cy="5923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chemeClr val="tx1"/>
                </a:solidFill>
              </a:rPr>
              <a:t>낮은 가치요소</a:t>
            </a:r>
            <a:endParaRPr lang="en-US" altLang="ko-KR" sz="1600" b="1" dirty="0">
              <a:solidFill>
                <a:schemeClr val="tx1"/>
              </a:solidFill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53E17E25-589F-43D9-92E6-9DE500067A1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2675" y="2943993"/>
            <a:ext cx="1740525" cy="1740525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28D97947-A4DD-41DC-B5A8-BFFAE0598780}"/>
              </a:ext>
            </a:extLst>
          </p:cNvPr>
          <p:cNvSpPr/>
          <p:nvPr/>
        </p:nvSpPr>
        <p:spPr>
          <a:xfrm>
            <a:off x="2679867" y="3365701"/>
            <a:ext cx="3327233" cy="14894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5725" indent="-857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>
                <a:solidFill>
                  <a:schemeClr val="tx1"/>
                </a:solidFill>
              </a:rPr>
              <a:t>없으면 치명적인 요소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pPr marL="85725" indent="-857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>
                <a:solidFill>
                  <a:schemeClr val="tx1"/>
                </a:solidFill>
              </a:rPr>
              <a:t>해당 부분을 대체할 무언가 필요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pPr marL="85725" indent="-857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>
                <a:solidFill>
                  <a:schemeClr val="tx1"/>
                </a:solidFill>
              </a:rPr>
              <a:t>로그 </a:t>
            </a:r>
            <a:r>
              <a:rPr lang="ko-KR" altLang="en-US" sz="1200" b="1" dirty="0" err="1">
                <a:solidFill>
                  <a:schemeClr val="tx1"/>
                </a:solidFill>
              </a:rPr>
              <a:t>라이크</a:t>
            </a:r>
            <a:r>
              <a:rPr lang="ko-KR" altLang="en-US" sz="1200" b="1" dirty="0">
                <a:solidFill>
                  <a:schemeClr val="tx1"/>
                </a:solidFill>
              </a:rPr>
              <a:t> 게임이라면 가지고 있어야 하는 필수적인 요소들</a:t>
            </a:r>
            <a:endParaRPr lang="en-US" altLang="ko-KR" sz="1200" b="1" dirty="0">
              <a:solidFill>
                <a:schemeClr val="tx1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4F1EB8C-9845-4DDA-B24A-359C4EA15407}"/>
              </a:ext>
            </a:extLst>
          </p:cNvPr>
          <p:cNvSpPr/>
          <p:nvPr/>
        </p:nvSpPr>
        <p:spPr>
          <a:xfrm>
            <a:off x="8391525" y="3365701"/>
            <a:ext cx="3317969" cy="14894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5725" indent="-857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>
                <a:solidFill>
                  <a:schemeClr val="tx1"/>
                </a:solidFill>
              </a:rPr>
              <a:t>없어도 되는 요소들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pPr marL="85725" indent="-857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>
                <a:solidFill>
                  <a:schemeClr val="tx1"/>
                </a:solidFill>
              </a:rPr>
              <a:t>과거와 현재의 하드웨어 사양 차이를 고려함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pPr marL="85725" indent="-857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>
                <a:solidFill>
                  <a:schemeClr val="tx1"/>
                </a:solidFill>
              </a:rPr>
              <a:t>다른 장르의 요소와 콜라보가 가능함</a:t>
            </a:r>
            <a:endParaRPr lang="en-US" altLang="ko-KR" sz="1200" b="1" dirty="0">
              <a:solidFill>
                <a:schemeClr val="tx1"/>
              </a:solidFill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00756326-58F3-4018-97AC-8EC4EFE1386E}"/>
              </a:ext>
            </a:extLst>
          </p:cNvPr>
          <p:cNvGrpSpPr/>
          <p:nvPr/>
        </p:nvGrpSpPr>
        <p:grpSpPr>
          <a:xfrm>
            <a:off x="483201" y="5038188"/>
            <a:ext cx="11226293" cy="1594624"/>
            <a:chOff x="483201" y="5100275"/>
            <a:chExt cx="7040709" cy="2907238"/>
          </a:xfrm>
        </p:grpSpPr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A9A00752-D36B-4F46-A201-C45C281F31DB}"/>
                </a:ext>
              </a:extLst>
            </p:cNvPr>
            <p:cNvSpPr/>
            <p:nvPr/>
          </p:nvSpPr>
          <p:spPr>
            <a:xfrm>
              <a:off x="483201" y="5100278"/>
              <a:ext cx="7040709" cy="2907235"/>
            </a:xfrm>
            <a:prstGeom prst="roundRect">
              <a:avLst>
                <a:gd name="adj" fmla="val 7775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30FFE886-7107-4275-A327-EDA950B98714}"/>
                </a:ext>
              </a:extLst>
            </p:cNvPr>
            <p:cNvSpPr/>
            <p:nvPr/>
          </p:nvSpPr>
          <p:spPr>
            <a:xfrm>
              <a:off x="489439" y="5100275"/>
              <a:ext cx="7034471" cy="290723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93663" indent="-93663">
                <a:lnSpc>
                  <a:spcPct val="150000"/>
                </a:lnSpc>
                <a:buFontTx/>
                <a:buChar char="-"/>
              </a:pPr>
              <a:r>
                <a:rPr lang="ko-KR" altLang="en-US" sz="1200" dirty="0">
                  <a:solidFill>
                    <a:schemeClr val="tx1"/>
                  </a:solidFill>
                </a:rPr>
                <a:t>어느 </a:t>
              </a:r>
              <a:r>
                <a:rPr lang="ko-KR" altLang="en-US" sz="1200" b="1" dirty="0">
                  <a:solidFill>
                    <a:srgbClr val="7030A0"/>
                  </a:solidFill>
                </a:rPr>
                <a:t>요소가 누락되었다고 해서 특성 게임이 로그 </a:t>
              </a:r>
              <a:r>
                <a:rPr lang="ko-KR" altLang="en-US" sz="1200" b="1" dirty="0" err="1">
                  <a:solidFill>
                    <a:srgbClr val="7030A0"/>
                  </a:solidFill>
                </a:rPr>
                <a:t>라이크가</a:t>
              </a:r>
              <a:r>
                <a:rPr lang="ko-KR" altLang="en-US" sz="1200" b="1" dirty="0">
                  <a:solidFill>
                    <a:srgbClr val="7030A0"/>
                  </a:solidFill>
                </a:rPr>
                <a:t> 아니라는 의미는 아니다</a:t>
              </a:r>
              <a:r>
                <a:rPr lang="en-US" altLang="ko-KR" sz="1200" dirty="0">
                  <a:solidFill>
                    <a:schemeClr val="tx1"/>
                  </a:solidFill>
                </a:rPr>
                <a:t>.</a:t>
              </a:r>
            </a:p>
            <a:p>
              <a:pPr marL="93663" indent="-93663">
                <a:lnSpc>
                  <a:spcPct val="150000"/>
                </a:lnSpc>
                <a:buFontTx/>
                <a:buChar char="-"/>
              </a:pPr>
              <a:r>
                <a:rPr lang="ko-KR" altLang="en-US" sz="1200" dirty="0">
                  <a:solidFill>
                    <a:schemeClr val="tx1"/>
                  </a:solidFill>
                </a:rPr>
                <a:t>마찬가지로</a:t>
              </a:r>
              <a:r>
                <a:rPr lang="en-US" altLang="ko-KR" sz="1200" dirty="0">
                  <a:solidFill>
                    <a:schemeClr val="tx1"/>
                  </a:solidFill>
                </a:rPr>
                <a:t>, </a:t>
              </a:r>
              <a:r>
                <a:rPr lang="ko-KR" altLang="en-US" sz="1200" dirty="0">
                  <a:solidFill>
                    <a:schemeClr val="tx1"/>
                  </a:solidFill>
                </a:rPr>
                <a:t>몇 가지 요소를 갖고 있다고 해서 특정 게임이 로그 </a:t>
              </a:r>
              <a:r>
                <a:rPr lang="ko-KR" altLang="en-US" sz="1200" dirty="0" err="1">
                  <a:solidFill>
                    <a:schemeClr val="tx1"/>
                  </a:solidFill>
                </a:rPr>
                <a:t>라이크</a:t>
              </a:r>
              <a:r>
                <a:rPr lang="ko-KR" altLang="en-US" sz="1200" dirty="0">
                  <a:solidFill>
                    <a:schemeClr val="tx1"/>
                  </a:solidFill>
                </a:rPr>
                <a:t> 라는 의미는 아니다</a:t>
              </a:r>
              <a:r>
                <a:rPr lang="en-US" altLang="ko-KR" sz="1200" dirty="0">
                  <a:solidFill>
                    <a:schemeClr val="tx1"/>
                  </a:solidFill>
                </a:rPr>
                <a:t>.</a:t>
              </a:r>
            </a:p>
            <a:p>
              <a:pPr marL="93663" indent="-93663">
                <a:lnSpc>
                  <a:spcPct val="150000"/>
                </a:lnSpc>
                <a:buFontTx/>
                <a:buChar char="-"/>
              </a:pPr>
              <a:r>
                <a:rPr lang="ko-KR" altLang="en-US" sz="1200" dirty="0">
                  <a:solidFill>
                    <a:schemeClr val="tx1"/>
                  </a:solidFill>
                </a:rPr>
                <a:t>만드는 목적은 로그 </a:t>
              </a:r>
              <a:r>
                <a:rPr lang="ko-KR" altLang="en-US" sz="1200" dirty="0" err="1">
                  <a:solidFill>
                    <a:schemeClr val="tx1"/>
                  </a:solidFill>
                </a:rPr>
                <a:t>라이크</a:t>
              </a:r>
              <a:r>
                <a:rPr lang="ko-KR" altLang="en-US" sz="1200" dirty="0">
                  <a:solidFill>
                    <a:schemeClr val="tx1"/>
                  </a:solidFill>
                </a:rPr>
                <a:t> </a:t>
              </a:r>
              <a:r>
                <a:rPr lang="ko-KR" altLang="en-US" sz="1200" b="1" dirty="0">
                  <a:solidFill>
                    <a:srgbClr val="7030A0"/>
                  </a:solidFill>
                </a:rPr>
                <a:t>커뮤니티가 개발자들이 배우고 익히는 것을 더 잘 이해할 수 있도록 돕기 위해서</a:t>
              </a:r>
              <a:r>
                <a:rPr lang="ko-KR" altLang="en-US" sz="1200" dirty="0">
                  <a:solidFill>
                    <a:schemeClr val="tx1"/>
                  </a:solidFill>
                </a:rPr>
                <a:t> 이다</a:t>
              </a:r>
              <a:r>
                <a:rPr lang="en-US" altLang="ko-KR" sz="1200" dirty="0">
                  <a:solidFill>
                    <a:schemeClr val="tx1"/>
                  </a:solidFill>
                </a:rPr>
                <a:t>.</a:t>
              </a:r>
            </a:p>
            <a:p>
              <a:pPr marL="93663" indent="-93663">
                <a:lnSpc>
                  <a:spcPct val="150000"/>
                </a:lnSpc>
                <a:buFontTx/>
                <a:buChar char="-"/>
              </a:pPr>
              <a:r>
                <a:rPr lang="ko-KR" altLang="en-US" sz="1200" dirty="0">
                  <a:solidFill>
                    <a:schemeClr val="tx1"/>
                  </a:solidFill>
                </a:rPr>
                <a:t>개발자나 게임에 어떤 </a:t>
              </a:r>
              <a:r>
                <a:rPr lang="ko-KR" altLang="en-US" sz="1200" b="1" dirty="0">
                  <a:solidFill>
                    <a:srgbClr val="7030A0"/>
                  </a:solidFill>
                </a:rPr>
                <a:t>제약을 가하려고 하는 것은 아니다</a:t>
              </a:r>
              <a:r>
                <a:rPr lang="en-US" altLang="ko-KR" sz="1200" dirty="0">
                  <a:solidFill>
                    <a:schemeClr val="tx1"/>
                  </a:solidFill>
                </a:rPr>
                <a:t>.</a:t>
              </a:r>
            </a:p>
          </p:txBody>
        </p:sp>
      </p:grpSp>
      <p:pic>
        <p:nvPicPr>
          <p:cNvPr id="23" name="그림 22">
            <a:extLst>
              <a:ext uri="{FF2B5EF4-FFF2-40B4-BE49-F238E27FC236}">
                <a16:creationId xmlns:a16="http://schemas.microsoft.com/office/drawing/2014/main" id="{43303DC4-9BDF-46DD-8769-E8D59BCD81F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715650" y="2943993"/>
            <a:ext cx="1740525" cy="1740525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407367" y="-1384995"/>
            <a:ext cx="11377264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dirty="0">
                <a:solidFill>
                  <a:srgbClr val="FF0000"/>
                </a:solidFill>
              </a:rPr>
              <a:t>베를린 해석이라는 표현 보다는 컨퍼런스 내용 이라고 하는 것이 더 </a:t>
            </a:r>
            <a:r>
              <a:rPr lang="ko-KR" altLang="en-US" sz="1400" dirty="0" err="1">
                <a:solidFill>
                  <a:srgbClr val="FF0000"/>
                </a:solidFill>
              </a:rPr>
              <a:t>직관적임</a:t>
            </a:r>
            <a:r>
              <a:rPr lang="en-US" altLang="ko-KR" sz="1400" dirty="0">
                <a:solidFill>
                  <a:srgbClr val="FF0000"/>
                </a:solidFill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dirty="0">
                <a:solidFill>
                  <a:srgbClr val="FF0000"/>
                </a:solidFill>
              </a:rPr>
              <a:t>게임 이름을 굳이 영문으로 표기할 필요가 있을까</a:t>
            </a:r>
            <a:r>
              <a:rPr lang="en-US" altLang="ko-KR" sz="1400" dirty="0">
                <a:solidFill>
                  <a:srgbClr val="FF0000"/>
                </a:solidFill>
              </a:rPr>
              <a:t>?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dirty="0">
                <a:solidFill>
                  <a:srgbClr val="FF0000"/>
                </a:solidFill>
              </a:rPr>
              <a:t>높은 </a:t>
            </a:r>
            <a:r>
              <a:rPr lang="ko-KR" altLang="en-US" sz="1400" dirty="0" err="1">
                <a:solidFill>
                  <a:srgbClr val="FF0000"/>
                </a:solidFill>
              </a:rPr>
              <a:t>가치요소와</a:t>
            </a:r>
            <a:r>
              <a:rPr lang="ko-KR" altLang="en-US" sz="1400" dirty="0">
                <a:solidFill>
                  <a:srgbClr val="FF0000"/>
                </a:solidFill>
              </a:rPr>
              <a:t> 낮은 </a:t>
            </a:r>
            <a:r>
              <a:rPr lang="ko-KR" altLang="en-US" sz="1400" dirty="0" err="1">
                <a:solidFill>
                  <a:srgbClr val="FF0000"/>
                </a:solidFill>
              </a:rPr>
              <a:t>가치요소가</a:t>
            </a:r>
            <a:r>
              <a:rPr lang="ko-KR" altLang="en-US" sz="1400" dirty="0">
                <a:solidFill>
                  <a:srgbClr val="FF0000"/>
                </a:solidFill>
              </a:rPr>
              <a:t> 게임적 요소로 무엇인지 알기 어려움</a:t>
            </a:r>
            <a:r>
              <a:rPr lang="en-US" altLang="ko-KR" sz="1400" dirty="0">
                <a:solidFill>
                  <a:srgbClr val="FF0000"/>
                </a:solidFill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dirty="0">
                <a:solidFill>
                  <a:srgbClr val="FF0000"/>
                </a:solidFill>
              </a:rPr>
              <a:t>높은 가치와 낮은 가치를 달러로 표현 하는 것이 연관성이 부족해 보임</a:t>
            </a:r>
            <a:r>
              <a:rPr lang="en-US" altLang="ko-KR" sz="1400" dirty="0">
                <a:solidFill>
                  <a:srgbClr val="FF0000"/>
                </a:solidFill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ko-KR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47483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1A6F7CDC-5428-4FAC-99CA-01A9531EAAD3}"/>
              </a:ext>
            </a:extLst>
          </p:cNvPr>
          <p:cNvSpPr/>
          <p:nvPr/>
        </p:nvSpPr>
        <p:spPr>
          <a:xfrm>
            <a:off x="522511" y="902894"/>
            <a:ext cx="7395054" cy="3491306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베를린 해석에서 정의한 로그</a:t>
            </a:r>
            <a:r>
              <a:rPr lang="en-US" altLang="ko-KR" sz="1400" b="1" dirty="0">
                <a:solidFill>
                  <a:schemeClr val="tx1"/>
                </a:solidFill>
              </a:rPr>
              <a:t>-</a:t>
            </a:r>
            <a:r>
              <a:rPr lang="ko-KR" altLang="en-US" sz="1400" b="1" dirty="0" err="1">
                <a:solidFill>
                  <a:schemeClr val="tx1"/>
                </a:solidFill>
              </a:rPr>
              <a:t>라이크</a:t>
            </a:r>
            <a:r>
              <a:rPr lang="ko-KR" altLang="en-US" sz="1400" b="1" dirty="0">
                <a:solidFill>
                  <a:schemeClr val="tx1"/>
                </a:solidFill>
              </a:rPr>
              <a:t> 요소</a:t>
            </a:r>
            <a:endParaRPr lang="en-US" altLang="ko-KR" sz="1000" b="1" dirty="0">
              <a:solidFill>
                <a:schemeClr val="tx1"/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51C063A-7C5B-4A0D-B3F3-47C8C76B5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로그</a:t>
            </a:r>
            <a:r>
              <a:rPr lang="en-US" altLang="ko-KR" dirty="0"/>
              <a:t>-</a:t>
            </a:r>
            <a:r>
              <a:rPr lang="ko-KR" altLang="en-US" dirty="0" err="1"/>
              <a:t>라이크</a:t>
            </a:r>
            <a:r>
              <a:rPr lang="en-US" altLang="ko-KR" dirty="0"/>
              <a:t>(ROGUE-Like)</a:t>
            </a:r>
            <a:r>
              <a:rPr lang="ko-KR" altLang="en-US" dirty="0"/>
              <a:t>의 특징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0450A093-F58F-45A2-B9FE-9D160DAFB164}"/>
              </a:ext>
            </a:extLst>
          </p:cNvPr>
          <p:cNvGrpSpPr/>
          <p:nvPr/>
        </p:nvGrpSpPr>
        <p:grpSpPr>
          <a:xfrm>
            <a:off x="734928" y="1414856"/>
            <a:ext cx="6957668" cy="2776403"/>
            <a:chOff x="1892300" y="1522936"/>
            <a:chExt cx="8908324" cy="3554797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1B565F5F-6624-45C1-BC7D-A37D77646C3F}"/>
                </a:ext>
              </a:extLst>
            </p:cNvPr>
            <p:cNvGrpSpPr/>
            <p:nvPr/>
          </p:nvGrpSpPr>
          <p:grpSpPr>
            <a:xfrm>
              <a:off x="6470789" y="2147888"/>
              <a:ext cx="4329835" cy="2304892"/>
              <a:chOff x="6655665" y="863599"/>
              <a:chExt cx="4329835" cy="2304892"/>
            </a:xfrm>
          </p:grpSpPr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F6BAD36D-DC01-48DE-AA5B-1C941BB8B4CA}"/>
                  </a:ext>
                </a:extLst>
              </p:cNvPr>
              <p:cNvSpPr/>
              <p:nvPr/>
            </p:nvSpPr>
            <p:spPr>
              <a:xfrm>
                <a:off x="6655665" y="863599"/>
                <a:ext cx="4329835" cy="2304892"/>
              </a:xfrm>
              <a:prstGeom prst="rect">
                <a:avLst/>
              </a:prstGeom>
              <a:solidFill>
                <a:srgbClr val="FFE699"/>
              </a:solidFill>
              <a:ln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ko-KR" altLang="en-US" sz="1000" b="1" dirty="0">
                    <a:solidFill>
                      <a:schemeClr val="tx1"/>
                    </a:solidFill>
                  </a:rPr>
                  <a:t>낮은 가치요소</a:t>
                </a:r>
                <a:endParaRPr lang="en-US" altLang="ko-KR" sz="10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08FE1257-8503-49C1-8600-5DF871A1F357}"/>
                  </a:ext>
                </a:extLst>
              </p:cNvPr>
              <p:cNvSpPr/>
              <p:nvPr/>
            </p:nvSpPr>
            <p:spPr>
              <a:xfrm>
                <a:off x="6852498" y="1391402"/>
                <a:ext cx="1876424" cy="47466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b="1" dirty="0">
                    <a:solidFill>
                      <a:schemeClr val="tx1"/>
                    </a:solidFill>
                  </a:rPr>
                  <a:t>싱글 플레이 캐릭터</a:t>
                </a:r>
                <a:endParaRPr lang="en-US" altLang="ko-KR" sz="10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72083156-0F23-451C-9EF7-285AB3E7D97C}"/>
                  </a:ext>
                </a:extLst>
              </p:cNvPr>
              <p:cNvSpPr/>
              <p:nvPr/>
            </p:nvSpPr>
            <p:spPr>
              <a:xfrm>
                <a:off x="6852498" y="1983765"/>
                <a:ext cx="1876424" cy="47466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b="1" dirty="0">
                    <a:solidFill>
                      <a:schemeClr val="tx1"/>
                    </a:solidFill>
                  </a:rPr>
                  <a:t>플레이어와 동일한 환경의 몬스터</a:t>
                </a:r>
                <a:endParaRPr lang="en-US" altLang="ko-KR" sz="10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E48DA819-1401-4FE0-A66C-197379E20151}"/>
                  </a:ext>
                </a:extLst>
              </p:cNvPr>
              <p:cNvSpPr/>
              <p:nvPr/>
            </p:nvSpPr>
            <p:spPr>
              <a:xfrm>
                <a:off x="6852498" y="2576128"/>
                <a:ext cx="1876424" cy="47466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b="1" dirty="0">
                    <a:solidFill>
                      <a:schemeClr val="tx1"/>
                    </a:solidFill>
                  </a:rPr>
                  <a:t>전술 기반 도전</a:t>
                </a:r>
                <a:endParaRPr lang="en-US" altLang="ko-KR" sz="10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CC2D24AA-A1B6-40BF-85A2-B41A6BFFAB7F}"/>
                  </a:ext>
                </a:extLst>
              </p:cNvPr>
              <p:cNvSpPr/>
              <p:nvPr/>
            </p:nvSpPr>
            <p:spPr>
              <a:xfrm>
                <a:off x="8903366" y="1662866"/>
                <a:ext cx="1876424" cy="47466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b="1" dirty="0">
                    <a:solidFill>
                      <a:schemeClr val="tx1"/>
                    </a:solidFill>
                  </a:rPr>
                  <a:t>던전 구성</a:t>
                </a:r>
                <a:endParaRPr lang="en-US" altLang="ko-KR" sz="10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B21F1303-A544-48EF-85F8-A3B88953895C}"/>
                  </a:ext>
                </a:extLst>
              </p:cNvPr>
              <p:cNvSpPr/>
              <p:nvPr/>
            </p:nvSpPr>
            <p:spPr>
              <a:xfrm>
                <a:off x="8903366" y="2255229"/>
                <a:ext cx="1876424" cy="47466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b="1" dirty="0">
                    <a:solidFill>
                      <a:schemeClr val="tx1"/>
                    </a:solidFill>
                  </a:rPr>
                  <a:t>숫자 표현</a:t>
                </a:r>
                <a:endParaRPr lang="en-US" altLang="ko-KR" sz="1000" b="1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81C8E33A-6C12-43A4-A3D2-15E67C24EC48}"/>
                </a:ext>
              </a:extLst>
            </p:cNvPr>
            <p:cNvGrpSpPr/>
            <p:nvPr/>
          </p:nvGrpSpPr>
          <p:grpSpPr>
            <a:xfrm>
              <a:off x="1892300" y="1522936"/>
              <a:ext cx="4329835" cy="3554797"/>
              <a:chOff x="1892300" y="863599"/>
              <a:chExt cx="4329835" cy="3554797"/>
            </a:xfrm>
          </p:grpSpPr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7F5ACA20-9F72-491D-B78A-F7F7910DAC45}"/>
                  </a:ext>
                </a:extLst>
              </p:cNvPr>
              <p:cNvSpPr/>
              <p:nvPr/>
            </p:nvSpPr>
            <p:spPr>
              <a:xfrm>
                <a:off x="1892300" y="863599"/>
                <a:ext cx="4329835" cy="3554797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ko-KR" altLang="en-US" sz="1000" b="1" dirty="0">
                    <a:solidFill>
                      <a:schemeClr val="tx1"/>
                    </a:solidFill>
                  </a:rPr>
                  <a:t>높은 가치요소</a:t>
                </a:r>
                <a:endParaRPr lang="en-US" altLang="ko-KR" sz="10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0BBF90A3-BAC7-4D5B-9067-187A1C6575B2}"/>
                  </a:ext>
                </a:extLst>
              </p:cNvPr>
              <p:cNvSpPr/>
              <p:nvPr/>
            </p:nvSpPr>
            <p:spPr>
              <a:xfrm>
                <a:off x="4198185" y="1662866"/>
                <a:ext cx="1876424" cy="47466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b="1" dirty="0">
                    <a:solidFill>
                      <a:schemeClr val="tx1"/>
                    </a:solidFill>
                  </a:rPr>
                  <a:t>랜덤 생성</a:t>
                </a:r>
                <a:endParaRPr lang="en-US" altLang="ko-KR" sz="10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FC4BA8D6-2DFA-4C1F-A48B-C7BAADC26494}"/>
                  </a:ext>
                </a:extLst>
              </p:cNvPr>
              <p:cNvSpPr/>
              <p:nvPr/>
            </p:nvSpPr>
            <p:spPr>
              <a:xfrm>
                <a:off x="4198185" y="2255229"/>
                <a:ext cx="1876424" cy="47466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b="1" dirty="0">
                    <a:solidFill>
                      <a:schemeClr val="tx1"/>
                    </a:solidFill>
                  </a:rPr>
                  <a:t>영속적 죽음</a:t>
                </a:r>
                <a:endParaRPr lang="en-US" altLang="ko-KR" sz="10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94258916-BD9F-49E9-AA25-6171E41C2CC9}"/>
                  </a:ext>
                </a:extLst>
              </p:cNvPr>
              <p:cNvSpPr/>
              <p:nvPr/>
            </p:nvSpPr>
            <p:spPr>
              <a:xfrm>
                <a:off x="2083749" y="2576128"/>
                <a:ext cx="1876424" cy="47466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b="1" dirty="0">
                    <a:solidFill>
                      <a:schemeClr val="tx1"/>
                    </a:solidFill>
                  </a:rPr>
                  <a:t>그리드 기반</a:t>
                </a:r>
                <a:endParaRPr lang="en-US" altLang="ko-KR" sz="10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7DAEF267-CC03-433C-B7C4-1AF527C8D4FC}"/>
                  </a:ext>
                </a:extLst>
              </p:cNvPr>
              <p:cNvSpPr/>
              <p:nvPr/>
            </p:nvSpPr>
            <p:spPr>
              <a:xfrm>
                <a:off x="2083749" y="3168491"/>
                <a:ext cx="1876424" cy="47466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b="1" dirty="0">
                    <a:solidFill>
                      <a:schemeClr val="tx1"/>
                    </a:solidFill>
                  </a:rPr>
                  <a:t>비 </a:t>
                </a:r>
                <a:r>
                  <a:rPr lang="ko-KR" altLang="en-US" sz="1000" b="1" dirty="0" err="1">
                    <a:solidFill>
                      <a:schemeClr val="tx1"/>
                    </a:solidFill>
                  </a:rPr>
                  <a:t>모달</a:t>
                </a:r>
                <a:r>
                  <a:rPr lang="ko-KR" altLang="en-US" sz="1000" b="1" dirty="0">
                    <a:solidFill>
                      <a:schemeClr val="tx1"/>
                    </a:solidFill>
                  </a:rPr>
                  <a:t> 형식</a:t>
                </a:r>
                <a:endParaRPr lang="en-US" altLang="ko-KR" sz="10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D84D3695-0159-49CC-9DF2-F132CF13D3E0}"/>
                  </a:ext>
                </a:extLst>
              </p:cNvPr>
              <p:cNvSpPr/>
              <p:nvPr/>
            </p:nvSpPr>
            <p:spPr>
              <a:xfrm>
                <a:off x="2083749" y="3760854"/>
                <a:ext cx="1876424" cy="47466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b="1">
                    <a:solidFill>
                      <a:schemeClr val="tx1"/>
                    </a:solidFill>
                  </a:rPr>
                  <a:t>복잡성</a:t>
                </a:r>
                <a:endParaRPr lang="en-US" altLang="ko-KR" sz="10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B668AC1B-4EE4-4DF4-B4D7-84C1AE833CEA}"/>
                  </a:ext>
                </a:extLst>
              </p:cNvPr>
              <p:cNvSpPr/>
              <p:nvPr/>
            </p:nvSpPr>
            <p:spPr>
              <a:xfrm>
                <a:off x="4198185" y="3436867"/>
                <a:ext cx="1876424" cy="47466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b="1">
                    <a:solidFill>
                      <a:schemeClr val="tx1"/>
                    </a:solidFill>
                  </a:rPr>
                  <a:t>자원관리</a:t>
                </a:r>
                <a:endParaRPr lang="en-US" altLang="ko-KR" sz="10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75516576-DBE9-4C60-B7CA-9AFD19AA72A9}"/>
                  </a:ext>
                </a:extLst>
              </p:cNvPr>
              <p:cNvSpPr/>
              <p:nvPr/>
            </p:nvSpPr>
            <p:spPr>
              <a:xfrm>
                <a:off x="2090154" y="1983765"/>
                <a:ext cx="1876424" cy="47466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b="1" dirty="0">
                    <a:solidFill>
                      <a:schemeClr val="tx1"/>
                    </a:solidFill>
                  </a:rPr>
                  <a:t>핵 앤 슬래시</a:t>
                </a:r>
                <a:endParaRPr lang="en-US" altLang="ko-KR" sz="10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119C553E-9807-498E-886C-A8CD8C82BC79}"/>
                  </a:ext>
                </a:extLst>
              </p:cNvPr>
              <p:cNvSpPr/>
              <p:nvPr/>
            </p:nvSpPr>
            <p:spPr>
              <a:xfrm>
                <a:off x="4198185" y="2846048"/>
                <a:ext cx="1876424" cy="47466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b="1" dirty="0">
                    <a:solidFill>
                      <a:schemeClr val="tx1"/>
                    </a:solidFill>
                  </a:rPr>
                  <a:t>식별 요소</a:t>
                </a:r>
                <a:endParaRPr lang="en-US" altLang="ko-KR" sz="10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7E1D2450-0C6C-48D1-BAA4-CC8A51DC7BFD}"/>
                  </a:ext>
                </a:extLst>
              </p:cNvPr>
              <p:cNvSpPr/>
              <p:nvPr/>
            </p:nvSpPr>
            <p:spPr>
              <a:xfrm>
                <a:off x="2090154" y="1391402"/>
                <a:ext cx="1876424" cy="47466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b="1" dirty="0">
                    <a:solidFill>
                      <a:schemeClr val="tx1"/>
                    </a:solidFill>
                  </a:rPr>
                  <a:t>턴 기반</a:t>
                </a:r>
                <a:endParaRPr lang="en-US" altLang="ko-KR" sz="10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D7F02269-419B-4084-9990-E0E46F4192B3}"/>
                  </a:ext>
                </a:extLst>
              </p:cNvPr>
              <p:cNvSpPr/>
              <p:nvPr/>
            </p:nvSpPr>
            <p:spPr>
              <a:xfrm>
                <a:off x="4108337" y="1579363"/>
                <a:ext cx="2051165" cy="2418581"/>
              </a:xfrm>
              <a:prstGeom prst="rect">
                <a:avLst/>
              </a:prstGeom>
              <a:noFill/>
              <a:ln w="508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</p:grpSp>
      </p:grp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AD6B6E47-6C2B-4EF4-982A-5A0BF5AB64E8}"/>
              </a:ext>
            </a:extLst>
          </p:cNvPr>
          <p:cNvSpPr/>
          <p:nvPr/>
        </p:nvSpPr>
        <p:spPr>
          <a:xfrm>
            <a:off x="8071217" y="913333"/>
            <a:ext cx="3594148" cy="5279877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chemeClr val="tx1"/>
                </a:solidFill>
              </a:rPr>
              <a:t>&lt;</a:t>
            </a:r>
            <a:r>
              <a:rPr lang="ko-KR" altLang="en-US" sz="1400" b="1" dirty="0">
                <a:solidFill>
                  <a:schemeClr val="tx1"/>
                </a:solidFill>
              </a:rPr>
              <a:t>간략한 설명</a:t>
            </a:r>
            <a:r>
              <a:rPr lang="en-US" altLang="ko-KR" sz="1400" b="1" dirty="0">
                <a:solidFill>
                  <a:schemeClr val="tx1"/>
                </a:solidFill>
              </a:rPr>
              <a:t>&gt;</a:t>
            </a:r>
          </a:p>
          <a:p>
            <a:pPr marL="88900" indent="-88900">
              <a:lnSpc>
                <a:spcPct val="150000"/>
              </a:lnSpc>
              <a:buFontTx/>
              <a:buChar char="-"/>
            </a:pPr>
            <a:r>
              <a:rPr lang="ko-KR" altLang="en-US" sz="1200" b="1" dirty="0">
                <a:solidFill>
                  <a:schemeClr val="tx1"/>
                </a:solidFill>
              </a:rPr>
              <a:t>턴 기반 </a:t>
            </a:r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en-US" altLang="ko-KR" sz="1200" dirty="0">
                <a:solidFill>
                  <a:schemeClr val="tx1"/>
                </a:solidFill>
              </a:rPr>
              <a:t>‘</a:t>
            </a:r>
            <a:r>
              <a:rPr lang="ko-KR" altLang="en-US" sz="1200" dirty="0">
                <a:solidFill>
                  <a:schemeClr val="tx1"/>
                </a:solidFill>
              </a:rPr>
              <a:t>로그</a:t>
            </a:r>
            <a:r>
              <a:rPr lang="en-US" altLang="ko-KR" sz="1200" dirty="0">
                <a:solidFill>
                  <a:schemeClr val="tx1"/>
                </a:solidFill>
              </a:rPr>
              <a:t>‘</a:t>
            </a:r>
            <a:r>
              <a:rPr lang="ko-KR" altLang="en-US" sz="1200" dirty="0">
                <a:solidFill>
                  <a:schemeClr val="tx1"/>
                </a:solidFill>
              </a:rPr>
              <a:t>가 나올 당시 </a:t>
            </a:r>
            <a:r>
              <a:rPr lang="en-US" altLang="ko-KR" sz="1200" dirty="0">
                <a:solidFill>
                  <a:schemeClr val="tx1"/>
                </a:solidFill>
              </a:rPr>
              <a:t>PC </a:t>
            </a:r>
            <a:r>
              <a:rPr lang="ko-KR" altLang="en-US" sz="1200" dirty="0">
                <a:solidFill>
                  <a:schemeClr val="tx1"/>
                </a:solidFill>
              </a:rPr>
              <a:t>사양의 한계로 </a:t>
            </a:r>
            <a:r>
              <a:rPr lang="en-US" altLang="ko-KR" sz="1200" dirty="0">
                <a:solidFill>
                  <a:schemeClr val="tx1"/>
                </a:solidFill>
              </a:rPr>
              <a:t>‘</a:t>
            </a:r>
            <a:r>
              <a:rPr lang="ko-KR" altLang="en-US" sz="1200" dirty="0">
                <a:solidFill>
                  <a:schemeClr val="tx1"/>
                </a:solidFill>
              </a:rPr>
              <a:t>턴 기반</a:t>
            </a:r>
            <a:r>
              <a:rPr lang="en-US" altLang="ko-KR" sz="1200" dirty="0">
                <a:solidFill>
                  <a:schemeClr val="tx1"/>
                </a:solidFill>
              </a:rPr>
              <a:t>‘</a:t>
            </a:r>
            <a:r>
              <a:rPr lang="ko-KR" altLang="en-US" sz="1200" dirty="0">
                <a:solidFill>
                  <a:schemeClr val="tx1"/>
                </a:solidFill>
              </a:rPr>
              <a:t>을 사용한 것이 일반화되어 정리된 것이 아니냐는 비판이 있다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88900" indent="-88900">
              <a:lnSpc>
                <a:spcPct val="150000"/>
              </a:lnSpc>
              <a:buFontTx/>
              <a:buChar char="-"/>
            </a:pPr>
            <a:endParaRPr lang="en-US" altLang="ko-KR" sz="1000" dirty="0">
              <a:solidFill>
                <a:schemeClr val="tx1"/>
              </a:solidFill>
            </a:endParaRPr>
          </a:p>
          <a:p>
            <a:pPr marL="88900" indent="-88900">
              <a:lnSpc>
                <a:spcPct val="150000"/>
              </a:lnSpc>
              <a:buFontTx/>
              <a:buChar char="-"/>
            </a:pPr>
            <a:r>
              <a:rPr lang="ko-KR" altLang="en-US" sz="1200" b="1" dirty="0">
                <a:solidFill>
                  <a:schemeClr val="tx1"/>
                </a:solidFill>
              </a:rPr>
              <a:t>핵 앤 슬래시 </a:t>
            </a:r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200" dirty="0">
                <a:solidFill>
                  <a:schemeClr val="tx1"/>
                </a:solidFill>
              </a:rPr>
              <a:t>플레이어와 게임 세계의 경쟁으로 게임내 몬스터 간의 세력 다툼 또는 적대 관계는 없다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  <a:br>
              <a:rPr lang="en-US" altLang="ko-KR" sz="1200" dirty="0">
                <a:solidFill>
                  <a:schemeClr val="tx1"/>
                </a:solidFill>
              </a:rPr>
            </a:br>
            <a:r>
              <a:rPr lang="ko-KR" altLang="en-US" sz="1200" dirty="0">
                <a:solidFill>
                  <a:schemeClr val="tx1"/>
                </a:solidFill>
              </a:rPr>
              <a:t>오로지 플레이어와 다수의 몬스터의 대결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marL="88900" indent="-88900">
              <a:lnSpc>
                <a:spcPct val="150000"/>
              </a:lnSpc>
              <a:buFontTx/>
              <a:buChar char="-"/>
            </a:pPr>
            <a:endParaRPr lang="en-US" altLang="ko-KR" sz="1000" dirty="0">
              <a:solidFill>
                <a:schemeClr val="tx1"/>
              </a:solidFill>
            </a:endParaRPr>
          </a:p>
          <a:p>
            <a:pPr marL="88900" indent="-88900">
              <a:lnSpc>
                <a:spcPct val="150000"/>
              </a:lnSpc>
              <a:buFontTx/>
              <a:buChar char="-"/>
            </a:pPr>
            <a:r>
              <a:rPr lang="ko-KR" altLang="en-US" sz="1200" b="1" dirty="0">
                <a:solidFill>
                  <a:schemeClr val="tx1"/>
                </a:solidFill>
              </a:rPr>
              <a:t>그리드 기반 </a:t>
            </a:r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200" dirty="0">
                <a:solidFill>
                  <a:schemeClr val="tx1"/>
                </a:solidFill>
              </a:rPr>
              <a:t>격자를 뜻하는 영어로 칸 기반 상하좌우 이동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공격만 가능한 것을 의미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던전에 배치되는 방과 구조물 등 모든 것이 칸 기반으로 생성된다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88900" indent="-88900">
              <a:lnSpc>
                <a:spcPct val="150000"/>
              </a:lnSpc>
              <a:buFontTx/>
              <a:buChar char="-"/>
            </a:pPr>
            <a:endParaRPr lang="en-US" altLang="ko-KR" sz="1000" dirty="0">
              <a:solidFill>
                <a:schemeClr val="tx1"/>
              </a:solidFill>
            </a:endParaRPr>
          </a:p>
          <a:p>
            <a:pPr marL="88900" indent="-88900">
              <a:lnSpc>
                <a:spcPct val="150000"/>
              </a:lnSpc>
              <a:buFontTx/>
              <a:buChar char="-"/>
            </a:pPr>
            <a:r>
              <a:rPr lang="ko-KR" altLang="en-US" sz="1200" b="1" dirty="0">
                <a:solidFill>
                  <a:schemeClr val="tx1"/>
                </a:solidFill>
              </a:rPr>
              <a:t>비 </a:t>
            </a:r>
            <a:r>
              <a:rPr lang="ko-KR" altLang="en-US" sz="1200" b="1" dirty="0" err="1">
                <a:solidFill>
                  <a:schemeClr val="tx1"/>
                </a:solidFill>
              </a:rPr>
              <a:t>모달</a:t>
            </a:r>
            <a:r>
              <a:rPr lang="ko-KR" altLang="en-US" sz="1200" b="1" dirty="0">
                <a:solidFill>
                  <a:schemeClr val="tx1"/>
                </a:solidFill>
              </a:rPr>
              <a:t> 형식 </a:t>
            </a:r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200" dirty="0">
                <a:solidFill>
                  <a:schemeClr val="tx1"/>
                </a:solidFill>
              </a:rPr>
              <a:t>던전에서 할 수 있는 행동 </a:t>
            </a:r>
            <a:r>
              <a:rPr lang="en-US" altLang="ko-KR" sz="1200" dirty="0">
                <a:solidFill>
                  <a:schemeClr val="tx1"/>
                </a:solidFill>
              </a:rPr>
              <a:t>(</a:t>
            </a:r>
            <a:r>
              <a:rPr lang="ko-KR" altLang="en-US" sz="1200" dirty="0">
                <a:solidFill>
                  <a:schemeClr val="tx1"/>
                </a:solidFill>
              </a:rPr>
              <a:t>공격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 err="1">
                <a:solidFill>
                  <a:schemeClr val="tx1"/>
                </a:solidFill>
              </a:rPr>
              <a:t>대쉬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막기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ko-KR" altLang="en-US" sz="1200" dirty="0">
                <a:solidFill>
                  <a:schemeClr val="tx1"/>
                </a:solidFill>
              </a:rPr>
              <a:t>등</a:t>
            </a:r>
            <a:r>
              <a:rPr lang="en-US" altLang="ko-KR" sz="1200" dirty="0">
                <a:solidFill>
                  <a:schemeClr val="tx1"/>
                </a:solidFill>
              </a:rPr>
              <a:t>) </a:t>
            </a:r>
            <a:r>
              <a:rPr lang="ko-KR" altLang="en-US" sz="1200" dirty="0">
                <a:solidFill>
                  <a:schemeClr val="tx1"/>
                </a:solidFill>
              </a:rPr>
              <a:t>들은 던전 밖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어디에서나 사용할 수 있어야 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88900" indent="-88900">
              <a:lnSpc>
                <a:spcPct val="150000"/>
              </a:lnSpc>
              <a:buFontTx/>
              <a:buChar char="-"/>
            </a:pPr>
            <a:endParaRPr lang="en-US" altLang="ko-KR" sz="1000" dirty="0">
              <a:solidFill>
                <a:schemeClr val="tx1"/>
              </a:solidFill>
            </a:endParaRPr>
          </a:p>
          <a:p>
            <a:pPr marL="88900" indent="-88900">
              <a:lnSpc>
                <a:spcPct val="150000"/>
              </a:lnSpc>
              <a:buFontTx/>
              <a:buChar char="-"/>
            </a:pPr>
            <a:r>
              <a:rPr lang="ko-KR" altLang="en-US" sz="1200" b="1" dirty="0">
                <a:solidFill>
                  <a:schemeClr val="tx1"/>
                </a:solidFill>
              </a:rPr>
              <a:t>복잡성</a:t>
            </a:r>
            <a:r>
              <a:rPr lang="ko-KR" altLang="en-US" sz="1000" dirty="0">
                <a:solidFill>
                  <a:schemeClr val="tx1"/>
                </a:solidFill>
              </a:rPr>
              <a:t> </a:t>
            </a:r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200" dirty="0">
                <a:solidFill>
                  <a:schemeClr val="tx1"/>
                </a:solidFill>
              </a:rPr>
              <a:t>아이템과 아이템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아이템과 구조물의 시너지가 복잡하게 얽혀 있어야 한다</a:t>
            </a:r>
            <a:r>
              <a:rPr lang="en-US" altLang="ko-KR" sz="1200" dirty="0">
                <a:solidFill>
                  <a:schemeClr val="tx1"/>
                </a:solidFill>
              </a:rPr>
              <a:t>. </a:t>
            </a:r>
            <a:r>
              <a:rPr lang="ko-KR" altLang="en-US" sz="1200" dirty="0">
                <a:solidFill>
                  <a:schemeClr val="tx1"/>
                </a:solidFill>
              </a:rPr>
              <a:t>그것을 하나하나 찾아가는 것이 로그</a:t>
            </a:r>
            <a:r>
              <a:rPr lang="en-US" altLang="ko-KR" sz="1200" dirty="0">
                <a:solidFill>
                  <a:schemeClr val="tx1"/>
                </a:solidFill>
              </a:rPr>
              <a:t>-</a:t>
            </a:r>
            <a:r>
              <a:rPr lang="ko-KR" altLang="en-US" sz="1200" dirty="0" err="1">
                <a:solidFill>
                  <a:schemeClr val="tx1"/>
                </a:solidFill>
              </a:rPr>
              <a:t>라이크</a:t>
            </a:r>
            <a:r>
              <a:rPr lang="ko-KR" altLang="en-US" sz="1200" dirty="0">
                <a:solidFill>
                  <a:schemeClr val="tx1"/>
                </a:solidFill>
              </a:rPr>
              <a:t> 게임의 플레이 즐거움 중 하나라 설명함</a:t>
            </a:r>
            <a:endParaRPr lang="en-US" altLang="ko-KR" sz="1200" dirty="0">
              <a:solidFill>
                <a:schemeClr val="tx1"/>
              </a:solidFill>
            </a:endParaRPr>
          </a:p>
          <a:p>
            <a:endParaRPr lang="ko-KR" altLang="en-US" sz="1000" dirty="0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6446C36A-BBE6-4615-82F5-C7216827EF73}"/>
              </a:ext>
            </a:extLst>
          </p:cNvPr>
          <p:cNvSpPr/>
          <p:nvPr/>
        </p:nvSpPr>
        <p:spPr>
          <a:xfrm>
            <a:off x="522511" y="4551841"/>
            <a:ext cx="7395054" cy="1641369"/>
          </a:xfrm>
          <a:prstGeom prst="roundRect">
            <a:avLst>
              <a:gd name="adj" fmla="val 13191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tx1"/>
                </a:solidFill>
              </a:rPr>
              <a:t>&lt;</a:t>
            </a:r>
            <a:r>
              <a:rPr lang="ko-KR" altLang="en-US" sz="1200" b="1" dirty="0">
                <a:solidFill>
                  <a:schemeClr val="tx1"/>
                </a:solidFill>
              </a:rPr>
              <a:t>로그</a:t>
            </a:r>
            <a:r>
              <a:rPr lang="en-US" altLang="ko-KR" sz="1200" b="1" dirty="0">
                <a:solidFill>
                  <a:schemeClr val="tx1"/>
                </a:solidFill>
              </a:rPr>
              <a:t>-</a:t>
            </a:r>
            <a:r>
              <a:rPr lang="ko-KR" altLang="en-US" sz="1200" b="1" dirty="0" err="1">
                <a:solidFill>
                  <a:schemeClr val="tx1"/>
                </a:solidFill>
              </a:rPr>
              <a:t>라이크</a:t>
            </a:r>
            <a:r>
              <a:rPr lang="en-US" altLang="ko-KR" sz="1200" b="1" dirty="0">
                <a:solidFill>
                  <a:schemeClr val="tx1"/>
                </a:solidFill>
              </a:rPr>
              <a:t>(Like)</a:t>
            </a:r>
            <a:r>
              <a:rPr lang="ko-KR" altLang="en-US" sz="1200" b="1" dirty="0">
                <a:solidFill>
                  <a:schemeClr val="tx1"/>
                </a:solidFill>
              </a:rPr>
              <a:t>와 로그</a:t>
            </a:r>
            <a:r>
              <a:rPr lang="en-US" altLang="ko-KR" sz="1200" b="1" dirty="0">
                <a:solidFill>
                  <a:schemeClr val="tx1"/>
                </a:solidFill>
              </a:rPr>
              <a:t>-</a:t>
            </a:r>
            <a:r>
              <a:rPr lang="ko-KR" altLang="en-US" sz="1200" b="1" dirty="0">
                <a:solidFill>
                  <a:schemeClr val="tx1"/>
                </a:solidFill>
              </a:rPr>
              <a:t>라이트</a:t>
            </a:r>
            <a:r>
              <a:rPr lang="en-US" altLang="ko-KR" sz="1200" b="1" dirty="0">
                <a:solidFill>
                  <a:schemeClr val="tx1"/>
                </a:solidFill>
              </a:rPr>
              <a:t>(Lite)&gt;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>
                <a:solidFill>
                  <a:schemeClr val="tx1"/>
                </a:solidFill>
              </a:rPr>
              <a:t>‘</a:t>
            </a:r>
            <a:r>
              <a:rPr lang="ko-KR" altLang="en-US" sz="1000" dirty="0">
                <a:solidFill>
                  <a:schemeClr val="tx1"/>
                </a:solidFill>
              </a:rPr>
              <a:t>로그</a:t>
            </a:r>
            <a:r>
              <a:rPr lang="en-US" altLang="ko-KR" sz="1000" dirty="0">
                <a:solidFill>
                  <a:schemeClr val="tx1"/>
                </a:solidFill>
              </a:rPr>
              <a:t>-</a:t>
            </a:r>
            <a:r>
              <a:rPr lang="ko-KR" altLang="en-US" sz="1000" dirty="0" err="1">
                <a:solidFill>
                  <a:schemeClr val="tx1"/>
                </a:solidFill>
              </a:rPr>
              <a:t>라이크</a:t>
            </a:r>
            <a:r>
              <a:rPr lang="en-US" altLang="ko-KR" sz="1000" dirty="0">
                <a:solidFill>
                  <a:schemeClr val="tx1"/>
                </a:solidFill>
              </a:rPr>
              <a:t>’</a:t>
            </a:r>
            <a:r>
              <a:rPr lang="ko-KR" altLang="en-US" sz="1000" dirty="0">
                <a:solidFill>
                  <a:schemeClr val="tx1"/>
                </a:solidFill>
              </a:rPr>
              <a:t>와 </a:t>
            </a:r>
            <a:r>
              <a:rPr lang="ko-KR" altLang="en-US" sz="1000" dirty="0" err="1">
                <a:solidFill>
                  <a:schemeClr val="tx1"/>
                </a:solidFill>
              </a:rPr>
              <a:t>가볍다의</a:t>
            </a:r>
            <a:r>
              <a:rPr lang="ko-KR" altLang="en-US" sz="1000" dirty="0">
                <a:solidFill>
                  <a:schemeClr val="tx1"/>
                </a:solidFill>
              </a:rPr>
              <a:t> 영어 </a:t>
            </a:r>
            <a:r>
              <a:rPr lang="en-US" altLang="ko-KR" sz="1000" dirty="0">
                <a:solidFill>
                  <a:schemeClr val="tx1"/>
                </a:solidFill>
              </a:rPr>
              <a:t>‘</a:t>
            </a:r>
            <a:r>
              <a:rPr lang="ko-KR" altLang="en-US" sz="1000" dirty="0">
                <a:solidFill>
                  <a:schemeClr val="tx1"/>
                </a:solidFill>
              </a:rPr>
              <a:t>라이트</a:t>
            </a:r>
            <a:r>
              <a:rPr lang="en-US" altLang="ko-KR" sz="1000" dirty="0">
                <a:solidFill>
                  <a:schemeClr val="tx1"/>
                </a:solidFill>
              </a:rPr>
              <a:t>(Lite)’</a:t>
            </a:r>
            <a:r>
              <a:rPr lang="ko-KR" altLang="en-US" sz="1000" dirty="0">
                <a:solidFill>
                  <a:schemeClr val="tx1"/>
                </a:solidFill>
              </a:rPr>
              <a:t>의 합성어로 로그</a:t>
            </a:r>
            <a:r>
              <a:rPr lang="en-US" altLang="ko-KR" sz="1000" dirty="0">
                <a:solidFill>
                  <a:schemeClr val="tx1"/>
                </a:solidFill>
              </a:rPr>
              <a:t>-</a:t>
            </a:r>
            <a:r>
              <a:rPr lang="ko-KR" altLang="en-US" sz="1000" dirty="0" err="1">
                <a:solidFill>
                  <a:schemeClr val="tx1"/>
                </a:solidFill>
              </a:rPr>
              <a:t>라이크</a:t>
            </a:r>
            <a:r>
              <a:rPr lang="ko-KR" altLang="en-US" sz="1000" dirty="0">
                <a:solidFill>
                  <a:schemeClr val="tx1"/>
                </a:solidFill>
              </a:rPr>
              <a:t> 요소를 사용하되 </a:t>
            </a:r>
            <a:r>
              <a:rPr lang="ko-KR" altLang="en-US" sz="1200" b="1" dirty="0">
                <a:solidFill>
                  <a:schemeClr val="tx1"/>
                </a:solidFill>
              </a:rPr>
              <a:t>대중화를 위한 순화한 장르</a:t>
            </a:r>
            <a:r>
              <a:rPr lang="ko-KR" altLang="en-US" sz="1000" dirty="0">
                <a:solidFill>
                  <a:schemeClr val="tx1"/>
                </a:solidFill>
              </a:rPr>
              <a:t>를 이야기한다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>
                <a:solidFill>
                  <a:schemeClr val="tx1"/>
                </a:solidFill>
              </a:rPr>
              <a:t>‘</a:t>
            </a:r>
            <a:r>
              <a:rPr lang="ko-KR" altLang="en-US" sz="1000" dirty="0">
                <a:solidFill>
                  <a:schemeClr val="tx1"/>
                </a:solidFill>
              </a:rPr>
              <a:t>높은 가치 요소</a:t>
            </a:r>
            <a:r>
              <a:rPr lang="en-US" altLang="ko-KR" sz="1000" dirty="0">
                <a:solidFill>
                  <a:schemeClr val="tx1"/>
                </a:solidFill>
              </a:rPr>
              <a:t>’</a:t>
            </a:r>
            <a:r>
              <a:rPr lang="ko-KR" altLang="en-US" sz="1000" dirty="0">
                <a:solidFill>
                  <a:schemeClr val="tx1"/>
                </a:solidFill>
              </a:rPr>
              <a:t>를 필두로 </a:t>
            </a:r>
            <a:r>
              <a:rPr lang="en-US" altLang="ko-KR" sz="1200" b="1" dirty="0">
                <a:solidFill>
                  <a:schemeClr val="tx1"/>
                </a:solidFill>
              </a:rPr>
              <a:t>‘</a:t>
            </a:r>
            <a:r>
              <a:rPr lang="ko-KR" altLang="en-US" sz="1200" b="1" dirty="0">
                <a:solidFill>
                  <a:schemeClr val="tx1"/>
                </a:solidFill>
              </a:rPr>
              <a:t>낮은 가치 요소</a:t>
            </a:r>
            <a:r>
              <a:rPr lang="en-US" altLang="ko-KR" sz="1200" b="1" dirty="0">
                <a:solidFill>
                  <a:schemeClr val="tx1"/>
                </a:solidFill>
              </a:rPr>
              <a:t>’ </a:t>
            </a:r>
            <a:r>
              <a:rPr lang="ko-KR" altLang="en-US" sz="1200" b="1" dirty="0">
                <a:solidFill>
                  <a:schemeClr val="tx1"/>
                </a:solidFill>
              </a:rPr>
              <a:t>대신 다른 장르의 요소를 복합적으로 사용한 것을 의미</a:t>
            </a:r>
            <a:r>
              <a:rPr lang="ko-KR" altLang="en-US" sz="1000" dirty="0">
                <a:solidFill>
                  <a:schemeClr val="tx1"/>
                </a:solidFill>
              </a:rPr>
              <a:t>한다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>
                <a:solidFill>
                  <a:schemeClr val="tx1"/>
                </a:solidFill>
              </a:rPr>
              <a:t>대표 게임으로 </a:t>
            </a:r>
            <a:r>
              <a:rPr lang="en-US" altLang="ko-KR" sz="1000" dirty="0">
                <a:solidFill>
                  <a:schemeClr val="tx1"/>
                </a:solidFill>
              </a:rPr>
              <a:t>‘</a:t>
            </a:r>
            <a:r>
              <a:rPr lang="ko-KR" altLang="en-US" sz="1000" dirty="0">
                <a:solidFill>
                  <a:schemeClr val="tx1"/>
                </a:solidFill>
              </a:rPr>
              <a:t>슈팅</a:t>
            </a:r>
            <a:r>
              <a:rPr lang="en-US" altLang="ko-KR" sz="1000" dirty="0">
                <a:solidFill>
                  <a:schemeClr val="tx1"/>
                </a:solidFill>
              </a:rPr>
              <a:t>’</a:t>
            </a:r>
            <a:r>
              <a:rPr lang="ko-KR" altLang="en-US" sz="1000" dirty="0">
                <a:solidFill>
                  <a:schemeClr val="tx1"/>
                </a:solidFill>
              </a:rPr>
              <a:t>과 </a:t>
            </a:r>
            <a:r>
              <a:rPr lang="en-US" altLang="ko-KR" sz="1000" dirty="0">
                <a:solidFill>
                  <a:schemeClr val="tx1"/>
                </a:solidFill>
              </a:rPr>
              <a:t>‘</a:t>
            </a:r>
            <a:r>
              <a:rPr lang="ko-KR" altLang="en-US" sz="1000" dirty="0">
                <a:solidFill>
                  <a:schemeClr val="tx1"/>
                </a:solidFill>
              </a:rPr>
              <a:t>로그</a:t>
            </a:r>
            <a:r>
              <a:rPr lang="en-US" altLang="ko-KR" sz="1000" dirty="0">
                <a:solidFill>
                  <a:schemeClr val="tx1"/>
                </a:solidFill>
              </a:rPr>
              <a:t>-</a:t>
            </a:r>
            <a:r>
              <a:rPr lang="ko-KR" altLang="en-US" sz="1000" dirty="0" err="1">
                <a:solidFill>
                  <a:schemeClr val="tx1"/>
                </a:solidFill>
              </a:rPr>
              <a:t>라이크</a:t>
            </a:r>
            <a:r>
              <a:rPr lang="en-US" altLang="ko-KR" sz="1000" dirty="0">
                <a:solidFill>
                  <a:schemeClr val="tx1"/>
                </a:solidFill>
              </a:rPr>
              <a:t>’</a:t>
            </a:r>
            <a:r>
              <a:rPr lang="ko-KR" altLang="en-US" sz="1000" dirty="0">
                <a:solidFill>
                  <a:schemeClr val="tx1"/>
                </a:solidFill>
              </a:rPr>
              <a:t> 요소를 복합적으로 사용한 </a:t>
            </a:r>
            <a:r>
              <a:rPr lang="en-US" altLang="ko-KR" sz="1000" dirty="0">
                <a:solidFill>
                  <a:schemeClr val="tx1"/>
                </a:solidFill>
              </a:rPr>
              <a:t>‘</a:t>
            </a:r>
            <a:r>
              <a:rPr lang="ko-KR" altLang="en-US" sz="1000" dirty="0" err="1">
                <a:solidFill>
                  <a:schemeClr val="tx1"/>
                </a:solidFill>
              </a:rPr>
              <a:t>엔터</a:t>
            </a:r>
            <a:r>
              <a:rPr lang="ko-KR" altLang="en-US" sz="1000" dirty="0">
                <a:solidFill>
                  <a:schemeClr val="tx1"/>
                </a:solidFill>
              </a:rPr>
              <a:t> 더 </a:t>
            </a:r>
            <a:r>
              <a:rPr lang="ko-KR" altLang="en-US" sz="1000" dirty="0" err="1">
                <a:solidFill>
                  <a:schemeClr val="tx1"/>
                </a:solidFill>
              </a:rPr>
              <a:t>건즈</a:t>
            </a:r>
            <a:r>
              <a:rPr lang="en-US" altLang="ko-KR" sz="1000" dirty="0">
                <a:solidFill>
                  <a:schemeClr val="tx1"/>
                </a:solidFill>
              </a:rPr>
              <a:t>’</a:t>
            </a:r>
            <a:r>
              <a:rPr lang="ko-KR" altLang="en-US" sz="1000" dirty="0">
                <a:solidFill>
                  <a:schemeClr val="tx1"/>
                </a:solidFill>
              </a:rPr>
              <a:t>가 있다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>
                <a:solidFill>
                  <a:schemeClr val="tx1"/>
                </a:solidFill>
              </a:rPr>
              <a:t>기본적으로 난이도가 높은 로그</a:t>
            </a:r>
            <a:r>
              <a:rPr lang="en-US" altLang="ko-KR" sz="1000" dirty="0">
                <a:solidFill>
                  <a:schemeClr val="tx1"/>
                </a:solidFill>
              </a:rPr>
              <a:t>-</a:t>
            </a:r>
            <a:r>
              <a:rPr lang="ko-KR" altLang="en-US" sz="1000" dirty="0" err="1">
                <a:solidFill>
                  <a:schemeClr val="tx1"/>
                </a:solidFill>
              </a:rPr>
              <a:t>라이크를</a:t>
            </a:r>
            <a:r>
              <a:rPr lang="ko-KR" altLang="en-US" sz="1000" dirty="0">
                <a:solidFill>
                  <a:schemeClr val="tx1"/>
                </a:solidFill>
              </a:rPr>
              <a:t> 순화하기 위해 </a:t>
            </a:r>
            <a:r>
              <a:rPr lang="ko-KR" altLang="en-US" sz="1200" b="1" dirty="0">
                <a:solidFill>
                  <a:schemeClr val="tx1"/>
                </a:solidFill>
              </a:rPr>
              <a:t>일부 요소를 뺀 것 또한 로그</a:t>
            </a:r>
            <a:r>
              <a:rPr lang="en-US" altLang="ko-KR" sz="1200" b="1" dirty="0">
                <a:solidFill>
                  <a:schemeClr val="tx1"/>
                </a:solidFill>
              </a:rPr>
              <a:t>-</a:t>
            </a:r>
            <a:r>
              <a:rPr lang="ko-KR" altLang="en-US" sz="1200" b="1" dirty="0">
                <a:solidFill>
                  <a:schemeClr val="tx1"/>
                </a:solidFill>
              </a:rPr>
              <a:t>라이트 </a:t>
            </a:r>
            <a:r>
              <a:rPr lang="ko-KR" altLang="en-US" sz="1000" dirty="0">
                <a:solidFill>
                  <a:schemeClr val="tx1"/>
                </a:solidFill>
              </a:rPr>
              <a:t>라고 한다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BE770155-2974-4DC2-B9EF-04EAB6230256}"/>
              </a:ext>
            </a:extLst>
          </p:cNvPr>
          <p:cNvCxnSpPr>
            <a:cxnSpLocks/>
            <a:stCxn id="3" idx="2"/>
            <a:endCxn id="17" idx="1"/>
          </p:cNvCxnSpPr>
          <p:nvPr/>
        </p:nvCxnSpPr>
        <p:spPr>
          <a:xfrm rot="16200000" flipH="1">
            <a:off x="3696021" y="3433581"/>
            <a:ext cx="185552" cy="1044135"/>
          </a:xfrm>
          <a:prstGeom prst="bentConnector2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992C623-5934-4600-B8B8-086D9A91BB10}"/>
              </a:ext>
            </a:extLst>
          </p:cNvPr>
          <p:cNvSpPr txBox="1"/>
          <p:nvPr/>
        </p:nvSpPr>
        <p:spPr>
          <a:xfrm>
            <a:off x="4310865" y="3925314"/>
            <a:ext cx="193835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/>
              <a:t>이후 슬라이드에서 설명할 요소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84799" y="-479980"/>
            <a:ext cx="5411201" cy="380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dirty="0">
                <a:solidFill>
                  <a:srgbClr val="FF0000"/>
                </a:solidFill>
              </a:rPr>
              <a:t>가치가 다른 대상은 색상도 다르게 표현하여 잘 구분되게 작성</a:t>
            </a:r>
          </a:p>
        </p:txBody>
      </p:sp>
    </p:spTree>
    <p:extLst>
      <p:ext uri="{BB962C8B-B14F-4D97-AF65-F5344CB8AC3E}">
        <p14:creationId xmlns:p14="http://schemas.microsoft.com/office/powerpoint/2010/main" val="16676750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DBFA7963-B29E-4540-899E-AD7FC9FECADA}"/>
              </a:ext>
            </a:extLst>
          </p:cNvPr>
          <p:cNvSpPr/>
          <p:nvPr/>
        </p:nvSpPr>
        <p:spPr>
          <a:xfrm>
            <a:off x="4354286" y="3814368"/>
            <a:ext cx="7358230" cy="2648648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chemeClr val="tx1"/>
                </a:solidFill>
              </a:rPr>
              <a:t>&lt;</a:t>
            </a:r>
            <a:r>
              <a:rPr lang="ko-KR" altLang="en-US" sz="1600" b="1" dirty="0">
                <a:solidFill>
                  <a:schemeClr val="tx1"/>
                </a:solidFill>
              </a:rPr>
              <a:t>배틀 그라운드에서 영속적 죽음</a:t>
            </a:r>
            <a:r>
              <a:rPr lang="en-US" altLang="ko-KR" sz="1600" b="1" dirty="0">
                <a:solidFill>
                  <a:schemeClr val="tx1"/>
                </a:solidFill>
              </a:rPr>
              <a:t>&gt;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tx1"/>
                </a:solidFill>
              </a:rPr>
              <a:t>100</a:t>
            </a:r>
            <a:r>
              <a:rPr lang="ko-KR" altLang="en-US" sz="1200" dirty="0">
                <a:solidFill>
                  <a:schemeClr val="tx1"/>
                </a:solidFill>
              </a:rPr>
              <a:t>명의 플레이어가 생존을 위한 경쟁을 하게 된다</a:t>
            </a:r>
            <a:r>
              <a:rPr lang="en-US" altLang="ko-KR" sz="1200" dirty="0">
                <a:solidFill>
                  <a:schemeClr val="tx1"/>
                </a:solidFill>
              </a:rPr>
              <a:t>. </a:t>
            </a:r>
            <a:r>
              <a:rPr lang="ko-KR" altLang="en-US" sz="1200" dirty="0">
                <a:solidFill>
                  <a:schemeClr val="tx1"/>
                </a:solidFill>
              </a:rPr>
              <a:t>최후의 </a:t>
            </a:r>
            <a:r>
              <a:rPr lang="en-US" altLang="ko-KR" sz="1200" dirty="0">
                <a:solidFill>
                  <a:schemeClr val="tx1"/>
                </a:solidFill>
              </a:rPr>
              <a:t>1</a:t>
            </a:r>
            <a:r>
              <a:rPr lang="ko-KR" altLang="en-US" sz="1200" dirty="0">
                <a:solidFill>
                  <a:schemeClr val="tx1"/>
                </a:solidFill>
              </a:rPr>
              <a:t>인이 승자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err="1">
                <a:solidFill>
                  <a:schemeClr val="tx1"/>
                </a:solidFill>
              </a:rPr>
              <a:t>데스매치</a:t>
            </a:r>
            <a:r>
              <a:rPr lang="ko-KR" altLang="en-US" sz="1200" dirty="0">
                <a:solidFill>
                  <a:schemeClr val="tx1"/>
                </a:solidFill>
              </a:rPr>
              <a:t> 방식으로 플레이어가 사망하면 해당 게임은 거기서 끝이다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err="1">
                <a:solidFill>
                  <a:schemeClr val="tx1"/>
                </a:solidFill>
              </a:rPr>
              <a:t>맵에</a:t>
            </a:r>
            <a:r>
              <a:rPr lang="ko-KR" altLang="en-US" sz="1200" dirty="0">
                <a:solidFill>
                  <a:schemeClr val="tx1"/>
                </a:solidFill>
              </a:rPr>
              <a:t> 랜덤하게 흩어진 아이템을 획득</a:t>
            </a:r>
            <a:r>
              <a:rPr lang="en-US" altLang="ko-KR" sz="1200" dirty="0">
                <a:solidFill>
                  <a:schemeClr val="tx1"/>
                </a:solidFill>
              </a:rPr>
              <a:t>/</a:t>
            </a:r>
            <a:r>
              <a:rPr lang="ko-KR" altLang="en-US" sz="1200" dirty="0">
                <a:solidFill>
                  <a:schemeClr val="tx1"/>
                </a:solidFill>
              </a:rPr>
              <a:t>수집하며 적을 처치하는데 사용한다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언제나 죽을 수 있다는 생각과</a:t>
            </a:r>
            <a:r>
              <a:rPr lang="en-US" altLang="ko-KR" sz="1200" dirty="0">
                <a:solidFill>
                  <a:schemeClr val="tx1"/>
                </a:solidFill>
              </a:rPr>
              <a:t>,</a:t>
            </a:r>
            <a:r>
              <a:rPr lang="ko-KR" altLang="en-US" sz="1200" dirty="0">
                <a:solidFill>
                  <a:schemeClr val="tx1"/>
                </a:solidFill>
              </a:rPr>
              <a:t> 가지고 있는 아이템이 희귀할 수록 잃는 것에 대한 손실 회피 심리와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순위를 시각적으로 확인하는 것으로 긴장감을 유발한다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endParaRPr lang="ko-KR" altLang="en-US" dirty="0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871B72D5-E8DC-46E8-9617-4C58F594944B}"/>
              </a:ext>
            </a:extLst>
          </p:cNvPr>
          <p:cNvSpPr/>
          <p:nvPr/>
        </p:nvSpPr>
        <p:spPr>
          <a:xfrm>
            <a:off x="479483" y="721303"/>
            <a:ext cx="2581347" cy="592363"/>
          </a:xfrm>
          <a:prstGeom prst="roundRect">
            <a:avLst>
              <a:gd name="adj" fmla="val 7775"/>
            </a:avLst>
          </a:prstGeom>
          <a:solidFill>
            <a:srgbClr val="A9D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F8C6C16A-020C-4CFD-8E52-0CB2863B5196}"/>
              </a:ext>
            </a:extLst>
          </p:cNvPr>
          <p:cNvSpPr/>
          <p:nvPr/>
        </p:nvSpPr>
        <p:spPr>
          <a:xfrm>
            <a:off x="3363378" y="721303"/>
            <a:ext cx="2581347" cy="592363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DD37D643-EA64-4028-915E-4A5FBAFF9803}"/>
              </a:ext>
            </a:extLst>
          </p:cNvPr>
          <p:cNvSpPr/>
          <p:nvPr/>
        </p:nvSpPr>
        <p:spPr>
          <a:xfrm>
            <a:off x="6247273" y="721303"/>
            <a:ext cx="2581347" cy="592363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82218C2B-30EE-4D5F-BC73-4D90D79DB0B9}"/>
              </a:ext>
            </a:extLst>
          </p:cNvPr>
          <p:cNvSpPr/>
          <p:nvPr/>
        </p:nvSpPr>
        <p:spPr>
          <a:xfrm>
            <a:off x="9131168" y="721303"/>
            <a:ext cx="2581347" cy="592363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3212C61A-772D-4BCA-8B12-7CBFFBE08BCE}"/>
              </a:ext>
            </a:extLst>
          </p:cNvPr>
          <p:cNvSpPr/>
          <p:nvPr/>
        </p:nvSpPr>
        <p:spPr>
          <a:xfrm>
            <a:off x="479484" y="1423781"/>
            <a:ext cx="11233032" cy="2281444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 indent="-180975" latinLnBrk="1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플레이어에게 임의의 세이브</a:t>
            </a:r>
            <a:r>
              <a:rPr lang="en-US" altLang="ko-KR" sz="1200" dirty="0">
                <a:solidFill>
                  <a:schemeClr val="tx1"/>
                </a:solidFill>
              </a:rPr>
              <a:t>/</a:t>
            </a:r>
            <a:r>
              <a:rPr lang="ko-KR" altLang="en-US" sz="1200" dirty="0">
                <a:solidFill>
                  <a:schemeClr val="tx1"/>
                </a:solidFill>
              </a:rPr>
              <a:t>로드를 허용하지 않는다</a:t>
            </a:r>
            <a:r>
              <a:rPr lang="en-US" altLang="ko-KR" sz="1200" dirty="0">
                <a:solidFill>
                  <a:schemeClr val="tx1"/>
                </a:solidFill>
              </a:rPr>
              <a:t>. </a:t>
            </a:r>
            <a:r>
              <a:rPr lang="ko-KR" altLang="en-US" sz="1200" dirty="0">
                <a:solidFill>
                  <a:schemeClr val="tx1"/>
                </a:solidFill>
              </a:rPr>
              <a:t>즉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좋지 않은 행동 결과가 나왔다고 이전 세이브를 불러와 재시도 하는 것이 불가능하다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marL="180975" indent="-180975" latinLnBrk="1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캐릭터가 죽으면 당시 캐릭터의 성장치와 아이템을 모두 잃는다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80975" indent="-180975" latinLnBrk="1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플레이어의 </a:t>
            </a:r>
            <a:r>
              <a:rPr lang="ko-KR" altLang="en-US" sz="1400" b="1" dirty="0">
                <a:solidFill>
                  <a:srgbClr val="7030A0"/>
                </a:solidFill>
              </a:rPr>
              <a:t>결정을 되돌릴 수 없다는 점</a:t>
            </a:r>
            <a:r>
              <a:rPr lang="ko-KR" altLang="en-US" sz="1200" dirty="0">
                <a:solidFill>
                  <a:schemeClr val="tx1"/>
                </a:solidFill>
              </a:rPr>
              <a:t>과 </a:t>
            </a:r>
            <a:r>
              <a:rPr lang="ko-KR" altLang="en-US" sz="1400" b="1" dirty="0">
                <a:solidFill>
                  <a:srgbClr val="7030A0"/>
                </a:solidFill>
              </a:rPr>
              <a:t>사망의 페널티가 크다는 점</a:t>
            </a:r>
            <a:r>
              <a:rPr lang="ko-KR" altLang="en-US" sz="1200" dirty="0">
                <a:solidFill>
                  <a:schemeClr val="tx1"/>
                </a:solidFill>
              </a:rPr>
              <a:t>이 </a:t>
            </a:r>
            <a:r>
              <a:rPr lang="ko-KR" altLang="en-US" sz="1400" b="1" dirty="0">
                <a:solidFill>
                  <a:srgbClr val="7030A0"/>
                </a:solidFill>
              </a:rPr>
              <a:t>특유의 긴장감과 신중한 선택의 필요성을 제공</a:t>
            </a:r>
            <a:r>
              <a:rPr lang="ko-KR" altLang="en-US" sz="1200" dirty="0">
                <a:solidFill>
                  <a:schemeClr val="tx1"/>
                </a:solidFill>
              </a:rPr>
              <a:t>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84AE852C-5BDF-48C5-AB7B-9EACECF32AF8}"/>
              </a:ext>
            </a:extLst>
          </p:cNvPr>
          <p:cNvSpPr/>
          <p:nvPr/>
        </p:nvSpPr>
        <p:spPr>
          <a:xfrm>
            <a:off x="479484" y="3814367"/>
            <a:ext cx="3768666" cy="2648647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69517DA-7F0F-4C18-8EFC-5D808C36E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로그</a:t>
            </a:r>
            <a:r>
              <a:rPr lang="en-US" altLang="ko-KR" dirty="0"/>
              <a:t>-</a:t>
            </a:r>
            <a:r>
              <a:rPr lang="ko-KR" altLang="en-US" dirty="0" err="1"/>
              <a:t>라이크</a:t>
            </a:r>
            <a:r>
              <a:rPr lang="en-US" altLang="ko-KR" dirty="0"/>
              <a:t>(ROGUE-Like)</a:t>
            </a:r>
            <a:r>
              <a:rPr lang="ko-KR" altLang="en-US" dirty="0"/>
              <a:t>의 특징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E761B39-EAC9-4D43-AD2F-EC7E75BF51E0}"/>
              </a:ext>
            </a:extLst>
          </p:cNvPr>
          <p:cNvSpPr/>
          <p:nvPr/>
        </p:nvSpPr>
        <p:spPr>
          <a:xfrm>
            <a:off x="479484" y="721303"/>
            <a:ext cx="2581347" cy="5923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chemeClr val="tx1"/>
                </a:solidFill>
              </a:rPr>
              <a:t>영속적 죽음</a:t>
            </a:r>
            <a:endParaRPr lang="en-US" altLang="ko-KR" sz="1600" b="1" dirty="0">
              <a:solidFill>
                <a:schemeClr val="tx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FFB64DA-5A18-4701-A8A7-3B9279AD3CCB}"/>
              </a:ext>
            </a:extLst>
          </p:cNvPr>
          <p:cNvSpPr/>
          <p:nvPr/>
        </p:nvSpPr>
        <p:spPr>
          <a:xfrm>
            <a:off x="3363379" y="721303"/>
            <a:ext cx="2581347" cy="5923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chemeClr val="bg2">
                    <a:lumMod val="50000"/>
                  </a:schemeClr>
                </a:solidFill>
              </a:rPr>
              <a:t>랜덤 생성</a:t>
            </a:r>
            <a:endParaRPr lang="en-US" altLang="ko-KR" sz="16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6DCD3AB-2304-417E-98DF-6BF44C9D2B06}"/>
              </a:ext>
            </a:extLst>
          </p:cNvPr>
          <p:cNvSpPr/>
          <p:nvPr/>
        </p:nvSpPr>
        <p:spPr>
          <a:xfrm>
            <a:off x="6247274" y="721303"/>
            <a:ext cx="2581347" cy="5923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b="1">
                <a:solidFill>
                  <a:schemeClr val="bg2">
                    <a:lumMod val="50000"/>
                  </a:schemeClr>
                </a:solidFill>
              </a:rPr>
              <a:t>식별 요소</a:t>
            </a:r>
            <a:endParaRPr lang="en-US" altLang="ko-KR" sz="16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2884678-2ED7-49A0-B009-780676AC2C0D}"/>
              </a:ext>
            </a:extLst>
          </p:cNvPr>
          <p:cNvSpPr/>
          <p:nvPr/>
        </p:nvSpPr>
        <p:spPr>
          <a:xfrm>
            <a:off x="9131169" y="721303"/>
            <a:ext cx="2581347" cy="5923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chemeClr val="bg2">
                    <a:lumMod val="50000"/>
                  </a:schemeClr>
                </a:solidFill>
              </a:rPr>
              <a:t>자원 관리</a:t>
            </a:r>
            <a:endParaRPr lang="en-US" altLang="ko-KR" sz="1600" b="1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1028" name="Picture 4" descr="배틀 그라운드에 대한 이미지 검색결과">
            <a:extLst>
              <a:ext uri="{FF2B5EF4-FFF2-40B4-BE49-F238E27FC236}">
                <a16:creationId xmlns:a16="http://schemas.microsoft.com/office/drawing/2014/main" id="{026A47F3-32D0-4EE5-808B-210EAD5B4A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025" y="4120096"/>
            <a:ext cx="3572718" cy="2016601"/>
          </a:xfrm>
          <a:prstGeom prst="roundRect">
            <a:avLst>
              <a:gd name="adj" fmla="val 7413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3D27E81-1DD6-4886-8707-98685CD2386A}"/>
              </a:ext>
            </a:extLst>
          </p:cNvPr>
          <p:cNvSpPr txBox="1"/>
          <p:nvPr/>
        </p:nvSpPr>
        <p:spPr>
          <a:xfrm>
            <a:off x="581025" y="3872454"/>
            <a:ext cx="9284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(</a:t>
            </a:r>
            <a:r>
              <a:rPr lang="ko-KR" altLang="en-US" sz="1200" dirty="0"/>
              <a:t>예시 사진</a:t>
            </a:r>
            <a:r>
              <a:rPr lang="en-US" altLang="ko-KR" sz="1200" dirty="0"/>
              <a:t>)</a:t>
            </a:r>
            <a:endParaRPr lang="ko-KR" altLang="en-US" sz="1200" dirty="0"/>
          </a:p>
        </p:txBody>
      </p:sp>
      <p:sp>
        <p:nvSpPr>
          <p:cNvPr id="20" name="TextBox 19"/>
          <p:cNvSpPr txBox="1"/>
          <p:nvPr/>
        </p:nvSpPr>
        <p:spPr>
          <a:xfrm>
            <a:off x="4654051" y="5928948"/>
            <a:ext cx="296838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dirty="0" err="1">
                <a:solidFill>
                  <a:srgbClr val="FF0000"/>
                </a:solidFill>
              </a:rPr>
              <a:t>배그의</a:t>
            </a:r>
            <a:r>
              <a:rPr lang="ko-KR" altLang="en-US" sz="1400" dirty="0">
                <a:solidFill>
                  <a:srgbClr val="FF0000"/>
                </a:solidFill>
              </a:rPr>
              <a:t> 예시가 적합한가</a:t>
            </a:r>
            <a:r>
              <a:rPr lang="en-US" altLang="ko-KR" sz="1400" dirty="0">
                <a:solidFill>
                  <a:srgbClr val="FF0000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1220405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CD7B9DD0-046D-435A-9A0A-20CFE540CEE2}"/>
              </a:ext>
            </a:extLst>
          </p:cNvPr>
          <p:cNvSpPr/>
          <p:nvPr/>
        </p:nvSpPr>
        <p:spPr>
          <a:xfrm>
            <a:off x="3363378" y="719027"/>
            <a:ext cx="2581347" cy="592363"/>
          </a:xfrm>
          <a:prstGeom prst="roundRect">
            <a:avLst>
              <a:gd name="adj" fmla="val 7775"/>
            </a:avLst>
          </a:prstGeom>
          <a:solidFill>
            <a:srgbClr val="A9D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6D3B796A-C235-4C25-85BA-43119CC7CA8E}"/>
              </a:ext>
            </a:extLst>
          </p:cNvPr>
          <p:cNvSpPr/>
          <p:nvPr/>
        </p:nvSpPr>
        <p:spPr>
          <a:xfrm>
            <a:off x="479484" y="1423781"/>
            <a:ext cx="11233032" cy="2280472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latinLnBrk="1">
              <a:lnSpc>
                <a:spcPct val="150000"/>
              </a:lnSpc>
              <a:buFontTx/>
              <a:buNone/>
            </a:pPr>
            <a:r>
              <a:rPr lang="en-US" altLang="ko-KR" sz="1400" b="1" dirty="0">
                <a:solidFill>
                  <a:schemeClr val="tx1"/>
                </a:solidFill>
              </a:rPr>
              <a:t>&lt;</a:t>
            </a:r>
            <a:r>
              <a:rPr lang="ko-KR" altLang="en-US" sz="1400" b="1" dirty="0">
                <a:solidFill>
                  <a:schemeClr val="tx1"/>
                </a:solidFill>
              </a:rPr>
              <a:t>랜덤 생성의 정의</a:t>
            </a:r>
            <a:r>
              <a:rPr lang="en-US" altLang="ko-KR" sz="1400" b="1" dirty="0">
                <a:solidFill>
                  <a:schemeClr val="tx1"/>
                </a:solidFill>
              </a:rPr>
              <a:t>&gt;</a:t>
            </a:r>
          </a:p>
          <a:p>
            <a:pPr marL="171450" indent="-171450" latinLnBrk="1">
              <a:lnSpc>
                <a:spcPct val="150000"/>
              </a:lnSpc>
              <a:buFontTx/>
              <a:buChar char="-"/>
            </a:pPr>
            <a:r>
              <a:rPr lang="ko-KR" altLang="en-US" sz="1400" b="1" dirty="0">
                <a:solidFill>
                  <a:srgbClr val="7030A0"/>
                </a:solidFill>
              </a:rPr>
              <a:t>던전 구조와 아이템</a:t>
            </a:r>
            <a:r>
              <a:rPr lang="en-US" altLang="ko-KR" sz="1400" b="1" dirty="0">
                <a:solidFill>
                  <a:srgbClr val="7030A0"/>
                </a:solidFill>
              </a:rPr>
              <a:t>, NPC</a:t>
            </a:r>
            <a:r>
              <a:rPr lang="ko-KR" altLang="en-US" sz="1400" b="1" dirty="0">
                <a:solidFill>
                  <a:srgbClr val="7030A0"/>
                </a:solidFill>
              </a:rPr>
              <a:t>등의 배치가 완전히 랜덤</a:t>
            </a:r>
            <a:r>
              <a:rPr lang="ko-KR" altLang="en-US" sz="1200" dirty="0">
                <a:solidFill>
                  <a:schemeClr val="tx1"/>
                </a:solidFill>
              </a:rPr>
              <a:t>하게 이루어진다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 latinLnBrk="1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영속적 죽음과 함께 시너지를 발휘한다</a:t>
            </a:r>
            <a:r>
              <a:rPr lang="en-US" altLang="ko-KR" sz="1200" dirty="0">
                <a:solidFill>
                  <a:schemeClr val="tx1"/>
                </a:solidFill>
              </a:rPr>
              <a:t>. </a:t>
            </a:r>
          </a:p>
          <a:p>
            <a:pPr marL="171450" indent="-171450" latinLnBrk="1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대부분의 게임은 죽음 이후 이전에 플레이했던 던전을 반복적으로 플레이하게 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 latinLnBrk="1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로그</a:t>
            </a:r>
            <a:r>
              <a:rPr lang="en-US" altLang="ko-KR" sz="1200" dirty="0">
                <a:solidFill>
                  <a:schemeClr val="tx1"/>
                </a:solidFill>
              </a:rPr>
              <a:t>-</a:t>
            </a:r>
            <a:r>
              <a:rPr lang="ko-KR" altLang="en-US" sz="1200" dirty="0" err="1">
                <a:solidFill>
                  <a:schemeClr val="tx1"/>
                </a:solidFill>
              </a:rPr>
              <a:t>라이크의</a:t>
            </a:r>
            <a:r>
              <a:rPr lang="ko-KR" altLang="en-US" sz="1200" dirty="0">
                <a:solidFill>
                  <a:schemeClr val="tx1"/>
                </a:solidFill>
              </a:rPr>
              <a:t> 경우 랜덤 생성되는 맴과 기타 요소들 덕분에 반복 플레이가 지루하게 느껴지는 것을 방지할 수 있었다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 latinLnBrk="1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유저 플레이에 큰 영향을 준다</a:t>
            </a:r>
            <a:r>
              <a:rPr lang="en-US" altLang="ko-KR" sz="1200" dirty="0">
                <a:solidFill>
                  <a:schemeClr val="tx1"/>
                </a:solidFill>
              </a:rPr>
              <a:t>. </a:t>
            </a:r>
            <a:r>
              <a:rPr lang="ko-KR" altLang="en-US" sz="1200" dirty="0">
                <a:solidFill>
                  <a:schemeClr val="tx1"/>
                </a:solidFill>
              </a:rPr>
              <a:t>극단적인 예로 운이 너무 잘 따라줘 쉽게 클리어 할 수 도 있으며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반대로 운이 너무 없어 얼마 가지 못하고 죽는 경우도 있다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FF763C52-88D8-448A-A395-EC57FEB60131}"/>
              </a:ext>
            </a:extLst>
          </p:cNvPr>
          <p:cNvSpPr/>
          <p:nvPr/>
        </p:nvSpPr>
        <p:spPr>
          <a:xfrm>
            <a:off x="479484" y="3820274"/>
            <a:ext cx="4664016" cy="2648648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9275AE9B-FAB8-4637-A383-B78AD00ABB7A}"/>
              </a:ext>
            </a:extLst>
          </p:cNvPr>
          <p:cNvSpPr/>
          <p:nvPr/>
        </p:nvSpPr>
        <p:spPr>
          <a:xfrm>
            <a:off x="5295900" y="3820274"/>
            <a:ext cx="6416616" cy="2648648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chemeClr val="tx1"/>
                </a:solidFill>
              </a:rPr>
              <a:t>&lt;</a:t>
            </a:r>
            <a:r>
              <a:rPr lang="ko-KR" altLang="en-US" sz="1600" b="1" dirty="0">
                <a:solidFill>
                  <a:schemeClr val="tx1"/>
                </a:solidFill>
              </a:rPr>
              <a:t>디아블로의 랜덤 생성</a:t>
            </a:r>
            <a:r>
              <a:rPr lang="en-US" altLang="ko-KR" sz="1600" b="1" dirty="0">
                <a:solidFill>
                  <a:schemeClr val="tx1"/>
                </a:solidFill>
              </a:rPr>
              <a:t>&gt;</a:t>
            </a:r>
          </a:p>
          <a:p>
            <a:pPr marL="93663" indent="-93663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고정된 맵 형태에 지형이 랜덤으로 배치되는 방식이다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93663" indent="-93663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구조물의 리소스를 미리 만들어 두고 랜덤 배치될 영역을 설정해 시스템적으로 랜덤 배치될 수 있도록 함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marL="93663" indent="-93663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동일한 이름의 던전이지만 유저는 매 플레이 마다 새로운 환경을 맞이 할 수 있게 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93663" indent="-93663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디아블로의 하드코어 모드의 경우 로그의 </a:t>
            </a:r>
            <a:r>
              <a:rPr lang="en-US" altLang="ko-KR" sz="1200" dirty="0">
                <a:solidFill>
                  <a:schemeClr val="tx1"/>
                </a:solidFill>
              </a:rPr>
              <a:t>‘</a:t>
            </a:r>
            <a:r>
              <a:rPr lang="ko-KR" altLang="en-US" sz="1200" dirty="0" err="1">
                <a:solidFill>
                  <a:schemeClr val="tx1"/>
                </a:solidFill>
              </a:rPr>
              <a:t>오마주</a:t>
            </a:r>
            <a:r>
              <a:rPr lang="en-US" altLang="ko-KR" sz="1200" dirty="0">
                <a:solidFill>
                  <a:schemeClr val="tx1"/>
                </a:solidFill>
              </a:rPr>
              <a:t>’</a:t>
            </a:r>
            <a:r>
              <a:rPr lang="ko-KR" altLang="en-US" sz="1200" dirty="0">
                <a:solidFill>
                  <a:schemeClr val="tx1"/>
                </a:solidFill>
              </a:rPr>
              <a:t>로</a:t>
            </a:r>
            <a:r>
              <a:rPr lang="en-US" altLang="ko-KR" sz="1200" dirty="0">
                <a:solidFill>
                  <a:schemeClr val="tx1"/>
                </a:solidFill>
              </a:rPr>
              <a:t>,</a:t>
            </a:r>
            <a:r>
              <a:rPr lang="ko-KR" altLang="en-US" sz="1200" dirty="0">
                <a:solidFill>
                  <a:schemeClr val="tx1"/>
                </a:solidFill>
              </a:rPr>
              <a:t> 랜덤 생성과 영속적 죽음의 시너지를 확인할 수 있는 좋은 예시가 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1807668D-49E5-4D94-A445-04C682C56EA7}"/>
              </a:ext>
            </a:extLst>
          </p:cNvPr>
          <p:cNvSpPr/>
          <p:nvPr/>
        </p:nvSpPr>
        <p:spPr>
          <a:xfrm>
            <a:off x="9131168" y="719027"/>
            <a:ext cx="2581347" cy="592363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9224D023-13E6-4B64-9A47-57DCFDB52C4E}"/>
              </a:ext>
            </a:extLst>
          </p:cNvPr>
          <p:cNvSpPr/>
          <p:nvPr/>
        </p:nvSpPr>
        <p:spPr>
          <a:xfrm>
            <a:off x="6247273" y="719027"/>
            <a:ext cx="2581347" cy="592363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EDDB8681-BD02-46AD-A2A3-3685F0A6489D}"/>
              </a:ext>
            </a:extLst>
          </p:cNvPr>
          <p:cNvSpPr/>
          <p:nvPr/>
        </p:nvSpPr>
        <p:spPr>
          <a:xfrm>
            <a:off x="479483" y="719027"/>
            <a:ext cx="2581347" cy="592363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69517DA-7F0F-4C18-8EFC-5D808C36E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로그</a:t>
            </a:r>
            <a:r>
              <a:rPr lang="en-US" altLang="ko-KR" dirty="0"/>
              <a:t>-</a:t>
            </a:r>
            <a:r>
              <a:rPr lang="ko-KR" altLang="en-US" dirty="0" err="1"/>
              <a:t>라이크</a:t>
            </a:r>
            <a:r>
              <a:rPr lang="en-US" altLang="ko-KR" dirty="0"/>
              <a:t>(ROGUE-Like)</a:t>
            </a:r>
            <a:r>
              <a:rPr lang="ko-KR" altLang="en-US" dirty="0"/>
              <a:t>의 특징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E761B39-EAC9-4D43-AD2F-EC7E75BF51E0}"/>
              </a:ext>
            </a:extLst>
          </p:cNvPr>
          <p:cNvSpPr/>
          <p:nvPr/>
        </p:nvSpPr>
        <p:spPr>
          <a:xfrm>
            <a:off x="479484" y="721303"/>
            <a:ext cx="2581347" cy="5923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chemeClr val="bg2">
                    <a:lumMod val="50000"/>
                  </a:schemeClr>
                </a:solidFill>
              </a:rPr>
              <a:t>영속적 죽음</a:t>
            </a:r>
            <a:endParaRPr lang="en-US" altLang="ko-KR" sz="16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FFB64DA-5A18-4701-A8A7-3B9279AD3CCB}"/>
              </a:ext>
            </a:extLst>
          </p:cNvPr>
          <p:cNvSpPr/>
          <p:nvPr/>
        </p:nvSpPr>
        <p:spPr>
          <a:xfrm>
            <a:off x="3363379" y="721303"/>
            <a:ext cx="2581347" cy="5923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chemeClr val="tx1"/>
                </a:solidFill>
              </a:rPr>
              <a:t>랜덤 생성</a:t>
            </a:r>
            <a:endParaRPr lang="en-US" altLang="ko-KR" sz="1600" b="1" dirty="0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6DCD3AB-2304-417E-98DF-6BF44C9D2B06}"/>
              </a:ext>
            </a:extLst>
          </p:cNvPr>
          <p:cNvSpPr/>
          <p:nvPr/>
        </p:nvSpPr>
        <p:spPr>
          <a:xfrm>
            <a:off x="6247274" y="721303"/>
            <a:ext cx="2581347" cy="5923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b="1">
                <a:solidFill>
                  <a:schemeClr val="bg2">
                    <a:lumMod val="50000"/>
                  </a:schemeClr>
                </a:solidFill>
              </a:rPr>
              <a:t>식별 요소</a:t>
            </a:r>
            <a:endParaRPr lang="en-US" altLang="ko-KR" sz="16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2884678-2ED7-49A0-B009-780676AC2C0D}"/>
              </a:ext>
            </a:extLst>
          </p:cNvPr>
          <p:cNvSpPr/>
          <p:nvPr/>
        </p:nvSpPr>
        <p:spPr>
          <a:xfrm>
            <a:off x="9131169" y="721303"/>
            <a:ext cx="2581347" cy="5923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chemeClr val="bg2">
                    <a:lumMod val="50000"/>
                  </a:schemeClr>
                </a:solidFill>
              </a:rPr>
              <a:t>자원 관리</a:t>
            </a:r>
            <a:endParaRPr lang="en-US" altLang="ko-KR" sz="1600" b="1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FF16A86D-12DD-47AE-910F-A2C7B8F62C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772" y="4260980"/>
            <a:ext cx="1341665" cy="1645776"/>
          </a:xfrm>
          <a:prstGeom prst="roundRect">
            <a:avLst>
              <a:gd name="adj" fmla="val 12494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550D91C3-7245-4802-8C22-EC6F75D275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6858" y="4516846"/>
            <a:ext cx="3065049" cy="1251562"/>
          </a:xfrm>
          <a:prstGeom prst="roundRect">
            <a:avLst>
              <a:gd name="adj" fmla="val 11448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CD0EF348-9EC5-42B3-95DA-CBDB4B20C5C4}"/>
              </a:ext>
            </a:extLst>
          </p:cNvPr>
          <p:cNvSpPr txBox="1"/>
          <p:nvPr/>
        </p:nvSpPr>
        <p:spPr>
          <a:xfrm>
            <a:off x="581025" y="3983981"/>
            <a:ext cx="9284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(</a:t>
            </a:r>
            <a:r>
              <a:rPr lang="ko-KR" altLang="en-US" sz="1200" dirty="0"/>
              <a:t>예시 사진</a:t>
            </a:r>
            <a:r>
              <a:rPr lang="en-US" altLang="ko-KR" sz="1200" dirty="0"/>
              <a:t>)</a:t>
            </a:r>
            <a:endParaRPr lang="ko-KR" altLang="en-US" sz="1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0BF1AFB-B3CE-4340-9DBE-8E44E249058A}"/>
              </a:ext>
            </a:extLst>
          </p:cNvPr>
          <p:cNvSpPr txBox="1"/>
          <p:nvPr/>
        </p:nvSpPr>
        <p:spPr>
          <a:xfrm>
            <a:off x="589772" y="6022777"/>
            <a:ext cx="31309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흰색 영역이 구조물이 랜덤으로 배치될 영역</a:t>
            </a:r>
          </a:p>
        </p:txBody>
      </p:sp>
    </p:spTree>
    <p:extLst>
      <p:ext uri="{BB962C8B-B14F-4D97-AF65-F5344CB8AC3E}">
        <p14:creationId xmlns:p14="http://schemas.microsoft.com/office/powerpoint/2010/main" val="36282706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E25C5C56-4FBD-4CFA-8EEB-10552C39AE5F}"/>
              </a:ext>
            </a:extLst>
          </p:cNvPr>
          <p:cNvSpPr/>
          <p:nvPr/>
        </p:nvSpPr>
        <p:spPr>
          <a:xfrm>
            <a:off x="3363378" y="719027"/>
            <a:ext cx="2581347" cy="592363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B8DC3D00-DB86-4F4A-9DBD-D3AE82F4CAF6}"/>
              </a:ext>
            </a:extLst>
          </p:cNvPr>
          <p:cNvSpPr/>
          <p:nvPr/>
        </p:nvSpPr>
        <p:spPr>
          <a:xfrm>
            <a:off x="9131168" y="719027"/>
            <a:ext cx="2581347" cy="592363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4449DF7D-AEE6-4593-83B9-DD490DB15E3A}"/>
              </a:ext>
            </a:extLst>
          </p:cNvPr>
          <p:cNvSpPr/>
          <p:nvPr/>
        </p:nvSpPr>
        <p:spPr>
          <a:xfrm>
            <a:off x="6247273" y="719027"/>
            <a:ext cx="2581347" cy="592363"/>
          </a:xfrm>
          <a:prstGeom prst="roundRect">
            <a:avLst>
              <a:gd name="adj" fmla="val 7775"/>
            </a:avLst>
          </a:prstGeom>
          <a:solidFill>
            <a:srgbClr val="A9D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7A51EE5C-5FC6-49EC-9AA3-68666AF76C6A}"/>
              </a:ext>
            </a:extLst>
          </p:cNvPr>
          <p:cNvSpPr/>
          <p:nvPr/>
        </p:nvSpPr>
        <p:spPr>
          <a:xfrm>
            <a:off x="479483" y="719027"/>
            <a:ext cx="2581347" cy="592363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5C1D0C36-8292-4684-A34B-E07E6A6940AA}"/>
              </a:ext>
            </a:extLst>
          </p:cNvPr>
          <p:cNvSpPr/>
          <p:nvPr/>
        </p:nvSpPr>
        <p:spPr>
          <a:xfrm>
            <a:off x="4354286" y="3777046"/>
            <a:ext cx="7358230" cy="2648648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chemeClr val="tx1"/>
                </a:solidFill>
              </a:rPr>
              <a:t>&lt;</a:t>
            </a:r>
            <a:r>
              <a:rPr lang="ko-KR" altLang="en-US" sz="1600" b="1" dirty="0">
                <a:solidFill>
                  <a:schemeClr val="tx1"/>
                </a:solidFill>
              </a:rPr>
              <a:t>메이플 스토리의 식별 요소</a:t>
            </a:r>
            <a:r>
              <a:rPr lang="en-US" altLang="ko-KR" sz="1600" b="1" dirty="0">
                <a:solidFill>
                  <a:schemeClr val="tx1"/>
                </a:solidFill>
              </a:rPr>
              <a:t>&gt;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던전의 몬스터를 처치하면 소량의 재화와 아이템을 획득하게 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아이템에는 잠재옵션이라는 것이 설정되기도 하는데 유저가 직접 아이템을 확인하기 전까지 정보를 전달하지 않는다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잠재 옵션도 유저마다 선호하는 능력치가 다르며 그것은 캐릭터의 성능과 직결되는 요소이기 때문에 최종 등급의 아이템을 획득하더라도 옵션이 마음에 들지 않으면 가차없이 삭제하는 플레이를 하게 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메이플 스토리의 경우 식별 요소를 </a:t>
            </a:r>
            <a:r>
              <a:rPr lang="en-US" altLang="ko-KR" sz="1200" dirty="0">
                <a:solidFill>
                  <a:schemeClr val="tx1"/>
                </a:solidFill>
              </a:rPr>
              <a:t>BM</a:t>
            </a:r>
            <a:r>
              <a:rPr lang="ko-KR" altLang="en-US" sz="1200" dirty="0">
                <a:solidFill>
                  <a:schemeClr val="tx1"/>
                </a:solidFill>
              </a:rPr>
              <a:t>과 연관 지어 사용한다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유저가 원하는 옵션을 획득할 때까지 반복적으로 금액을 지불하면서 옵션 재설정 작업을 하게 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F515E5C6-CBC6-42B6-AA16-E62800B20BB3}"/>
              </a:ext>
            </a:extLst>
          </p:cNvPr>
          <p:cNvSpPr/>
          <p:nvPr/>
        </p:nvSpPr>
        <p:spPr>
          <a:xfrm>
            <a:off x="479484" y="3777045"/>
            <a:ext cx="3768666" cy="2648647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5427D686-CE6B-40E0-8E34-FDD1E6C86EB3}"/>
              </a:ext>
            </a:extLst>
          </p:cNvPr>
          <p:cNvSpPr/>
          <p:nvPr/>
        </p:nvSpPr>
        <p:spPr>
          <a:xfrm>
            <a:off x="479484" y="1423781"/>
            <a:ext cx="11233032" cy="2243150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 latinLnBrk="1">
              <a:lnSpc>
                <a:spcPct val="150000"/>
              </a:lnSpc>
              <a:buFontTx/>
              <a:buChar char="-"/>
            </a:pPr>
            <a:r>
              <a:rPr lang="ko-KR" altLang="en-US" sz="1400" b="1" dirty="0">
                <a:solidFill>
                  <a:srgbClr val="7030A0"/>
                </a:solidFill>
              </a:rPr>
              <a:t>아이템의 경우 처음 획득 시 효과나 능력치</a:t>
            </a:r>
            <a:r>
              <a:rPr lang="en-US" altLang="ko-KR" sz="1400" b="1" dirty="0">
                <a:solidFill>
                  <a:srgbClr val="7030A0"/>
                </a:solidFill>
              </a:rPr>
              <a:t>(</a:t>
            </a:r>
            <a:r>
              <a:rPr lang="ko-KR" altLang="en-US" sz="1400" b="1" dirty="0">
                <a:solidFill>
                  <a:srgbClr val="7030A0"/>
                </a:solidFill>
              </a:rPr>
              <a:t>소모성 아이템의 경우 종류 까지</a:t>
            </a:r>
            <a:r>
              <a:rPr lang="en-US" altLang="ko-KR" sz="1400" b="1" dirty="0">
                <a:solidFill>
                  <a:srgbClr val="7030A0"/>
                </a:solidFill>
              </a:rPr>
              <a:t>) </a:t>
            </a:r>
            <a:r>
              <a:rPr lang="ko-KR" altLang="en-US" sz="1400" b="1" dirty="0">
                <a:solidFill>
                  <a:srgbClr val="7030A0"/>
                </a:solidFill>
              </a:rPr>
              <a:t>감춰져 있다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 latinLnBrk="1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감별하거나 효과를 직접 발동하기 전까지 절대로 아이템의 기능을 알 수 없다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 latinLnBrk="1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해당 요소를 아이템에만 국한 되어 사용되는 것은 아니다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 latinLnBrk="1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몬스터의 행동 패턴을 직접 경험하지 않으면 알 수 없는 것 또한 식별 요소다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 latinLnBrk="1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진행하지 않은 방에 대한 정보를 유저에게 주지 않는 것도 식별 요소다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 latinLnBrk="1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식별 요소는 활용하기 나름이며 이후 자원관리와 시너지를 발휘해 탐험 욕구를 자극하게 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69517DA-7F0F-4C18-8EFC-5D808C36E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로그</a:t>
            </a:r>
            <a:r>
              <a:rPr lang="en-US" altLang="ko-KR" dirty="0"/>
              <a:t>-</a:t>
            </a:r>
            <a:r>
              <a:rPr lang="ko-KR" altLang="en-US" dirty="0" err="1"/>
              <a:t>라이크</a:t>
            </a:r>
            <a:r>
              <a:rPr lang="en-US" altLang="ko-KR" dirty="0"/>
              <a:t>(ROGUE-Like)</a:t>
            </a:r>
            <a:r>
              <a:rPr lang="ko-KR" altLang="en-US" dirty="0"/>
              <a:t>의 특징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E761B39-EAC9-4D43-AD2F-EC7E75BF51E0}"/>
              </a:ext>
            </a:extLst>
          </p:cNvPr>
          <p:cNvSpPr/>
          <p:nvPr/>
        </p:nvSpPr>
        <p:spPr>
          <a:xfrm>
            <a:off x="479484" y="721303"/>
            <a:ext cx="2581347" cy="5923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b="1" dirty="0" err="1">
                <a:solidFill>
                  <a:schemeClr val="bg2">
                    <a:lumMod val="50000"/>
                  </a:schemeClr>
                </a:solidFill>
              </a:rPr>
              <a:t>역속적</a:t>
            </a:r>
            <a:r>
              <a:rPr lang="ko-KR" altLang="en-US" sz="1600" b="1" dirty="0">
                <a:solidFill>
                  <a:schemeClr val="bg2">
                    <a:lumMod val="50000"/>
                  </a:schemeClr>
                </a:solidFill>
              </a:rPr>
              <a:t> 죽음</a:t>
            </a:r>
            <a:endParaRPr lang="en-US" altLang="ko-KR" sz="16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FFB64DA-5A18-4701-A8A7-3B9279AD3CCB}"/>
              </a:ext>
            </a:extLst>
          </p:cNvPr>
          <p:cNvSpPr/>
          <p:nvPr/>
        </p:nvSpPr>
        <p:spPr>
          <a:xfrm>
            <a:off x="3363379" y="721303"/>
            <a:ext cx="2581347" cy="5923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chemeClr val="bg2">
                    <a:lumMod val="50000"/>
                  </a:schemeClr>
                </a:solidFill>
              </a:rPr>
              <a:t>랜덤 생성</a:t>
            </a:r>
            <a:endParaRPr lang="en-US" altLang="ko-KR" sz="16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6DCD3AB-2304-417E-98DF-6BF44C9D2B06}"/>
              </a:ext>
            </a:extLst>
          </p:cNvPr>
          <p:cNvSpPr/>
          <p:nvPr/>
        </p:nvSpPr>
        <p:spPr>
          <a:xfrm>
            <a:off x="6247274" y="721303"/>
            <a:ext cx="2581347" cy="5923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b="1">
                <a:solidFill>
                  <a:schemeClr val="tx1"/>
                </a:solidFill>
              </a:rPr>
              <a:t>식별 요소</a:t>
            </a:r>
            <a:endParaRPr lang="en-US" altLang="ko-KR" sz="1600" b="1" dirty="0">
              <a:solidFill>
                <a:schemeClr val="tx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2884678-2ED7-49A0-B009-780676AC2C0D}"/>
              </a:ext>
            </a:extLst>
          </p:cNvPr>
          <p:cNvSpPr/>
          <p:nvPr/>
        </p:nvSpPr>
        <p:spPr>
          <a:xfrm>
            <a:off x="9131169" y="721303"/>
            <a:ext cx="2581347" cy="5923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chemeClr val="bg2">
                    <a:lumMod val="50000"/>
                  </a:schemeClr>
                </a:solidFill>
              </a:rPr>
              <a:t>자원 관리</a:t>
            </a:r>
            <a:endParaRPr lang="en-US" altLang="ko-KR" sz="1600" b="1" dirty="0">
              <a:solidFill>
                <a:schemeClr val="bg2">
                  <a:lumMod val="50000"/>
                </a:schemeClr>
              </a:solidFill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4CE9E66-A8A2-4C77-BA07-13CF6D0F2DDD}"/>
              </a:ext>
            </a:extLst>
          </p:cNvPr>
          <p:cNvGrpSpPr/>
          <p:nvPr/>
        </p:nvGrpSpPr>
        <p:grpSpPr>
          <a:xfrm>
            <a:off x="676569" y="4138566"/>
            <a:ext cx="3344926" cy="2196379"/>
            <a:chOff x="676568" y="3961284"/>
            <a:chExt cx="5004531" cy="3286125"/>
          </a:xfrm>
        </p:grpSpPr>
        <p:pic>
          <p:nvPicPr>
            <p:cNvPr id="3074" name="Picture 2" descr="관련 이미지">
              <a:extLst>
                <a:ext uri="{FF2B5EF4-FFF2-40B4-BE49-F238E27FC236}">
                  <a16:creationId xmlns:a16="http://schemas.microsoft.com/office/drawing/2014/main" id="{A9EDE0D3-A5D3-40B3-9469-B39913F782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6568" y="3961284"/>
              <a:ext cx="2393320" cy="3286125"/>
            </a:xfrm>
            <a:prstGeom prst="roundRect">
              <a:avLst>
                <a:gd name="adj" fmla="val 10039"/>
              </a:avLst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 descr="관련 이미지">
              <a:extLst>
                <a:ext uri="{FF2B5EF4-FFF2-40B4-BE49-F238E27FC236}">
                  <a16:creationId xmlns:a16="http://schemas.microsoft.com/office/drawing/2014/main" id="{E3DFFC99-0695-40E5-9390-FCC1786391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76024" y="3961284"/>
              <a:ext cx="2505075" cy="3286125"/>
            </a:xfrm>
            <a:prstGeom prst="roundRect">
              <a:avLst>
                <a:gd name="adj" fmla="val 8100"/>
              </a:avLst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FFE4989-4B40-4944-88A1-F469AB440ED3}"/>
              </a:ext>
            </a:extLst>
          </p:cNvPr>
          <p:cNvSpPr/>
          <p:nvPr/>
        </p:nvSpPr>
        <p:spPr>
          <a:xfrm>
            <a:off x="981869" y="5611502"/>
            <a:ext cx="1259149" cy="397414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BB8DFEB-6AAF-476E-B694-3A83804723EF}"/>
              </a:ext>
            </a:extLst>
          </p:cNvPr>
          <p:cNvSpPr/>
          <p:nvPr/>
        </p:nvSpPr>
        <p:spPr>
          <a:xfrm>
            <a:off x="2808514" y="5561045"/>
            <a:ext cx="1184438" cy="625151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9D2C80E-C273-40EE-B01F-3B7C1AF6AB9F}"/>
              </a:ext>
            </a:extLst>
          </p:cNvPr>
          <p:cNvSpPr txBox="1"/>
          <p:nvPr/>
        </p:nvSpPr>
        <p:spPr>
          <a:xfrm>
            <a:off x="581025" y="3861567"/>
            <a:ext cx="9284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(</a:t>
            </a:r>
            <a:r>
              <a:rPr lang="ko-KR" altLang="en-US" sz="1200" dirty="0"/>
              <a:t>예시 사진</a:t>
            </a:r>
            <a:r>
              <a:rPr lang="en-US" altLang="ko-KR" sz="1200" dirty="0"/>
              <a:t>)</a:t>
            </a:r>
            <a:endParaRPr lang="ko-KR" altLang="en-US" sz="1200" dirty="0"/>
          </a:p>
        </p:txBody>
      </p:sp>
      <p:sp>
        <p:nvSpPr>
          <p:cNvPr id="20" name="TextBox 19"/>
          <p:cNvSpPr txBox="1"/>
          <p:nvPr/>
        </p:nvSpPr>
        <p:spPr>
          <a:xfrm>
            <a:off x="4882651" y="6412961"/>
            <a:ext cx="296838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>
                <a:solidFill>
                  <a:srgbClr val="FF0000"/>
                </a:solidFill>
              </a:rPr>
              <a:t>메이플</a:t>
            </a:r>
            <a:r>
              <a:rPr lang="ko-KR" altLang="en-US" sz="1400" dirty="0">
                <a:solidFill>
                  <a:srgbClr val="FF0000"/>
                </a:solidFill>
              </a:rPr>
              <a:t> 예시가 적합한가</a:t>
            </a:r>
            <a:r>
              <a:rPr lang="en-US" altLang="ko-KR" sz="1400" dirty="0">
                <a:solidFill>
                  <a:srgbClr val="FF0000"/>
                </a:solidFill>
              </a:rPr>
              <a:t>?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09364" y="-517423"/>
            <a:ext cx="948972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dirty="0" err="1">
                <a:solidFill>
                  <a:srgbClr val="FF0000"/>
                </a:solidFill>
              </a:rPr>
              <a:t>역속적</a:t>
            </a:r>
            <a:r>
              <a:rPr lang="ko-KR" altLang="en-US" sz="1400" dirty="0">
                <a:solidFill>
                  <a:srgbClr val="FF0000"/>
                </a:solidFill>
              </a:rPr>
              <a:t> 죽음</a:t>
            </a:r>
            <a:r>
              <a:rPr lang="en-US" altLang="ko-KR" sz="1400" dirty="0">
                <a:solidFill>
                  <a:srgbClr val="FF0000"/>
                </a:solidFill>
              </a:rPr>
              <a:t>? </a:t>
            </a:r>
            <a:r>
              <a:rPr lang="ko-KR" altLang="en-US" sz="1400" dirty="0">
                <a:solidFill>
                  <a:srgbClr val="FF0000"/>
                </a:solidFill>
              </a:rPr>
              <a:t>오타 영속보다 계속되는 죽음 같은 표현이 더 직관적일 수도 있음</a:t>
            </a:r>
            <a:r>
              <a:rPr lang="en-US" altLang="ko-KR" sz="1400" dirty="0">
                <a:solidFill>
                  <a:srgbClr val="FF0000"/>
                </a:solidFill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0284713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7679</TotalTime>
  <Words>2563</Words>
  <Application>Microsoft Office PowerPoint</Application>
  <PresentationFormat>와이드스크린</PresentationFormat>
  <Paragraphs>336</Paragraphs>
  <Slides>18</Slides>
  <Notes>13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4" baseType="lpstr">
      <vt:lpstr>맑은 고딕</vt:lpstr>
      <vt:lpstr>Arial</vt:lpstr>
      <vt:lpstr>Calibri</vt:lpstr>
      <vt:lpstr>Calibri Light</vt:lpstr>
      <vt:lpstr>Wingdings</vt:lpstr>
      <vt:lpstr>Office 테마</vt:lpstr>
      <vt:lpstr>PowerPoint 프레젠테이션</vt:lpstr>
      <vt:lpstr>로그-라이크의 정의 </vt:lpstr>
      <vt:lpstr>문서에서 들어가기 전</vt:lpstr>
      <vt:lpstr>로그-라이크(ROGUE-Like)란</vt:lpstr>
      <vt:lpstr>로그-라이크(ROGUE-Like)의 특징</vt:lpstr>
      <vt:lpstr>로그-라이크(ROGUE-Like)의 특징</vt:lpstr>
      <vt:lpstr>로그-라이크(ROGUE-Like)의 특징</vt:lpstr>
      <vt:lpstr>로그-라이크(ROGUE-Like)의 특징</vt:lpstr>
      <vt:lpstr>로그-라이크(ROGUE-Like)의 특징</vt:lpstr>
      <vt:lpstr>로그-라이크(ROGUE-Like)의 특징</vt:lpstr>
      <vt:lpstr>로그-라이크(ROGUE-Like) 요소를 활용한 게임</vt:lpstr>
      <vt:lpstr>왜?? 로그-라이크(ROGUE-Like)게임에 빠져들까?</vt:lpstr>
      <vt:lpstr>왜?? 로그-라이크(ROGUE-Like)게임에 빠져들까?</vt:lpstr>
      <vt:lpstr>왜?? 로그-라이크(ROGUE-Like)게임에 빠져들까?</vt:lpstr>
      <vt:lpstr>왜?? 로그-라이크(ROGUE-Like)게임에 빠져들까?</vt:lpstr>
      <vt:lpstr>왜?? 로그-라이크(ROGUE-Like)게임에 빠져들까?</vt:lpstr>
      <vt:lpstr>왜?? 로그-라이크(ROGUE-Like)게임에 빠져들까?</vt:lpstr>
      <vt:lpstr>로그-라이크(ROGUE-Like)를 개발한다면?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정 재호</dc:creator>
  <cp:lastModifiedBy>정 재호</cp:lastModifiedBy>
  <cp:revision>489</cp:revision>
  <dcterms:created xsi:type="dcterms:W3CDTF">2019-10-07T05:13:37Z</dcterms:created>
  <dcterms:modified xsi:type="dcterms:W3CDTF">2019-12-18T07:06:24Z</dcterms:modified>
</cp:coreProperties>
</file>